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6" roundtripDataSignature="AMtx7mgWELyq5aPvXK7JoX2H6xZZUwij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customschemas.google.com/relationships/presentationmetadata" Target="metadata"/><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8" name="Google Shape;27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88" name="Google Shape;28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98" name="Google Shape;698;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5" name="Shape 15"/>
        <p:cNvGrpSpPr/>
        <p:nvPr/>
      </p:nvGrpSpPr>
      <p:grpSpPr>
        <a:xfrm>
          <a:off x="0" y="0"/>
          <a:ext cx="0" cy="0"/>
          <a:chOff x="0" y="0"/>
          <a:chExt cx="0" cy="0"/>
        </a:xfrm>
      </p:grpSpPr>
      <p:sp>
        <p:nvSpPr>
          <p:cNvPr id="16" name="Google Shape;16;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7" name="Shape 67"/>
        <p:cNvGrpSpPr/>
        <p:nvPr/>
      </p:nvGrpSpPr>
      <p:grpSpPr>
        <a:xfrm>
          <a:off x="0" y="0"/>
          <a:ext cx="0" cy="0"/>
          <a:chOff x="0" y="0"/>
          <a:chExt cx="0" cy="0"/>
        </a:xfrm>
      </p:grpSpPr>
      <p:sp>
        <p:nvSpPr>
          <p:cNvPr id="68" name="Google Shape;68;p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72"/>
          <p:cNvSpPr/>
          <p:nvPr>
            <p:ph idx="2" type="pic"/>
          </p:nvPr>
        </p:nvSpPr>
        <p:spPr>
          <a:xfrm>
            <a:off x="5183188" y="987425"/>
            <a:ext cx="6172200" cy="4873625"/>
          </a:xfrm>
          <a:prstGeom prst="rect">
            <a:avLst/>
          </a:prstGeom>
          <a:noFill/>
          <a:ln>
            <a:noFill/>
          </a:ln>
        </p:spPr>
      </p:sp>
      <p:sp>
        <p:nvSpPr>
          <p:cNvPr id="70" name="Google Shape;70;p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4" name="Shape 74"/>
        <p:cNvGrpSpPr/>
        <p:nvPr/>
      </p:nvGrpSpPr>
      <p:grpSpPr>
        <a:xfrm>
          <a:off x="0" y="0"/>
          <a:ext cx="0" cy="0"/>
          <a:chOff x="0" y="0"/>
          <a:chExt cx="0" cy="0"/>
        </a:xfrm>
      </p:grpSpPr>
      <p:sp>
        <p:nvSpPr>
          <p:cNvPr id="75" name="Google Shape;75;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80" name="Shape 80"/>
        <p:cNvGrpSpPr/>
        <p:nvPr/>
      </p:nvGrpSpPr>
      <p:grpSpPr>
        <a:xfrm>
          <a:off x="0" y="0"/>
          <a:ext cx="0" cy="0"/>
          <a:chOff x="0" y="0"/>
          <a:chExt cx="0" cy="0"/>
        </a:xfrm>
      </p:grpSpPr>
      <p:sp>
        <p:nvSpPr>
          <p:cNvPr id="81" name="Google Shape;81;p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1" name="Shape 21"/>
        <p:cNvGrpSpPr/>
        <p:nvPr/>
      </p:nvGrpSpPr>
      <p:grpSpPr>
        <a:xfrm>
          <a:off x="0" y="0"/>
          <a:ext cx="0" cy="0"/>
          <a:chOff x="0" y="0"/>
          <a:chExt cx="0" cy="0"/>
        </a:xfrm>
      </p:grpSpPr>
      <p:sp>
        <p:nvSpPr>
          <p:cNvPr id="22" name="Google Shape;22;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tx">
  <p:cSld name="TITLE_AND_BODY">
    <p:spTree>
      <p:nvGrpSpPr>
        <p:cNvPr id="25" name="Shape 25"/>
        <p:cNvGrpSpPr/>
        <p:nvPr/>
      </p:nvGrpSpPr>
      <p:grpSpPr>
        <a:xfrm>
          <a:off x="0" y="0"/>
          <a:ext cx="0" cy="0"/>
          <a:chOff x="0" y="0"/>
          <a:chExt cx="0" cy="0"/>
        </a:xfrm>
      </p:grpSpPr>
      <p:sp>
        <p:nvSpPr>
          <p:cNvPr id="26" name="Google Shape;26;p65"/>
          <p:cNvSpPr txBox="1"/>
          <p:nvPr>
            <p:ph idx="12" type="sldNum"/>
          </p:nvPr>
        </p:nvSpPr>
        <p:spPr>
          <a:xfrm>
            <a:off x="6000750" y="6209709"/>
            <a:ext cx="184253" cy="51809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b="0" sz="900">
                <a:solidFill>
                  <a:srgbClr val="000000"/>
                </a:solidFill>
                <a:latin typeface="Calibri"/>
                <a:ea typeface="Calibri"/>
                <a:cs typeface="Calibri"/>
                <a:sym typeface="Calibri"/>
              </a:defRPr>
            </a:lvl1pPr>
            <a:lvl2pPr indent="0" lvl="1" marL="0" algn="ctr">
              <a:lnSpc>
                <a:spcPct val="100000"/>
              </a:lnSpc>
              <a:spcBef>
                <a:spcPts val="0"/>
              </a:spcBef>
              <a:spcAft>
                <a:spcPts val="0"/>
              </a:spcAft>
              <a:buClr>
                <a:srgbClr val="000000"/>
              </a:buClr>
              <a:buSzPts val="1800"/>
              <a:buFont typeface="Helvetica Neue"/>
              <a:buNone/>
              <a:defRPr b="0" sz="900">
                <a:solidFill>
                  <a:srgbClr val="000000"/>
                </a:solidFill>
                <a:latin typeface="Calibri"/>
                <a:ea typeface="Calibri"/>
                <a:cs typeface="Calibri"/>
                <a:sym typeface="Calibri"/>
              </a:defRPr>
            </a:lvl2pPr>
            <a:lvl3pPr indent="0" lvl="2" marL="0" algn="ctr">
              <a:lnSpc>
                <a:spcPct val="100000"/>
              </a:lnSpc>
              <a:spcBef>
                <a:spcPts val="0"/>
              </a:spcBef>
              <a:spcAft>
                <a:spcPts val="0"/>
              </a:spcAft>
              <a:buClr>
                <a:srgbClr val="000000"/>
              </a:buClr>
              <a:buSzPts val="1800"/>
              <a:buFont typeface="Helvetica Neue"/>
              <a:buNone/>
              <a:defRPr b="0" sz="900">
                <a:solidFill>
                  <a:srgbClr val="000000"/>
                </a:solidFill>
                <a:latin typeface="Calibri"/>
                <a:ea typeface="Calibri"/>
                <a:cs typeface="Calibri"/>
                <a:sym typeface="Calibri"/>
              </a:defRPr>
            </a:lvl3pPr>
            <a:lvl4pPr indent="0" lvl="3" marL="0" algn="ctr">
              <a:lnSpc>
                <a:spcPct val="100000"/>
              </a:lnSpc>
              <a:spcBef>
                <a:spcPts val="0"/>
              </a:spcBef>
              <a:spcAft>
                <a:spcPts val="0"/>
              </a:spcAft>
              <a:buClr>
                <a:srgbClr val="000000"/>
              </a:buClr>
              <a:buSzPts val="1800"/>
              <a:buFont typeface="Helvetica Neue"/>
              <a:buNone/>
              <a:defRPr b="0" sz="900">
                <a:solidFill>
                  <a:srgbClr val="000000"/>
                </a:solidFill>
                <a:latin typeface="Calibri"/>
                <a:ea typeface="Calibri"/>
                <a:cs typeface="Calibri"/>
                <a:sym typeface="Calibri"/>
              </a:defRPr>
            </a:lvl4pPr>
            <a:lvl5pPr indent="0" lvl="4" marL="0" algn="ctr">
              <a:lnSpc>
                <a:spcPct val="100000"/>
              </a:lnSpc>
              <a:spcBef>
                <a:spcPts val="0"/>
              </a:spcBef>
              <a:spcAft>
                <a:spcPts val="0"/>
              </a:spcAft>
              <a:buClr>
                <a:srgbClr val="000000"/>
              </a:buClr>
              <a:buSzPts val="1800"/>
              <a:buFont typeface="Helvetica Neue"/>
              <a:buNone/>
              <a:defRPr b="0" sz="900">
                <a:solidFill>
                  <a:srgbClr val="000000"/>
                </a:solidFill>
                <a:latin typeface="Calibri"/>
                <a:ea typeface="Calibri"/>
                <a:cs typeface="Calibri"/>
                <a:sym typeface="Calibri"/>
              </a:defRPr>
            </a:lvl5pPr>
            <a:lvl6pPr indent="0" lvl="5" marL="0" algn="ctr">
              <a:lnSpc>
                <a:spcPct val="100000"/>
              </a:lnSpc>
              <a:spcBef>
                <a:spcPts val="0"/>
              </a:spcBef>
              <a:spcAft>
                <a:spcPts val="0"/>
              </a:spcAft>
              <a:buClr>
                <a:srgbClr val="000000"/>
              </a:buClr>
              <a:buSzPts val="1800"/>
              <a:buFont typeface="Helvetica Neue"/>
              <a:buNone/>
              <a:defRPr b="0" sz="900">
                <a:solidFill>
                  <a:srgbClr val="000000"/>
                </a:solidFill>
                <a:latin typeface="Calibri"/>
                <a:ea typeface="Calibri"/>
                <a:cs typeface="Calibri"/>
                <a:sym typeface="Calibri"/>
              </a:defRPr>
            </a:lvl6pPr>
            <a:lvl7pPr indent="0" lvl="6" marL="0" algn="ctr">
              <a:lnSpc>
                <a:spcPct val="100000"/>
              </a:lnSpc>
              <a:spcBef>
                <a:spcPts val="0"/>
              </a:spcBef>
              <a:spcAft>
                <a:spcPts val="0"/>
              </a:spcAft>
              <a:buClr>
                <a:srgbClr val="000000"/>
              </a:buClr>
              <a:buSzPts val="1800"/>
              <a:buFont typeface="Helvetica Neue"/>
              <a:buNone/>
              <a:defRPr b="0" sz="900">
                <a:solidFill>
                  <a:srgbClr val="000000"/>
                </a:solidFill>
                <a:latin typeface="Calibri"/>
                <a:ea typeface="Calibri"/>
                <a:cs typeface="Calibri"/>
                <a:sym typeface="Calibri"/>
              </a:defRPr>
            </a:lvl7pPr>
            <a:lvl8pPr indent="0" lvl="7" marL="0" algn="ctr">
              <a:lnSpc>
                <a:spcPct val="100000"/>
              </a:lnSpc>
              <a:spcBef>
                <a:spcPts val="0"/>
              </a:spcBef>
              <a:spcAft>
                <a:spcPts val="0"/>
              </a:spcAft>
              <a:buClr>
                <a:srgbClr val="000000"/>
              </a:buClr>
              <a:buSzPts val="1800"/>
              <a:buFont typeface="Helvetica Neue"/>
              <a:buNone/>
              <a:defRPr b="0" sz="900">
                <a:solidFill>
                  <a:srgbClr val="000000"/>
                </a:solidFill>
                <a:latin typeface="Calibri"/>
                <a:ea typeface="Calibri"/>
                <a:cs typeface="Calibri"/>
                <a:sym typeface="Calibri"/>
              </a:defRPr>
            </a:lvl8pPr>
            <a:lvl9pPr indent="0" lvl="8" marL="0" algn="ctr">
              <a:lnSpc>
                <a:spcPct val="100000"/>
              </a:lnSpc>
              <a:spcBef>
                <a:spcPts val="0"/>
              </a:spcBef>
              <a:spcAft>
                <a:spcPts val="0"/>
              </a:spcAft>
              <a:buClr>
                <a:srgbClr val="000000"/>
              </a:buClr>
              <a:buSzPts val="1800"/>
              <a:buFont typeface="Helvetica Neue"/>
              <a:buNone/>
              <a:defRPr b="0" sz="900">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27" name="Shape 27"/>
        <p:cNvGrpSpPr/>
        <p:nvPr/>
      </p:nvGrpSpPr>
      <p:grpSpPr>
        <a:xfrm>
          <a:off x="0" y="0"/>
          <a:ext cx="0" cy="0"/>
          <a:chOff x="0" y="0"/>
          <a:chExt cx="0" cy="0"/>
        </a:xfrm>
      </p:grpSpPr>
      <p:sp>
        <p:nvSpPr>
          <p:cNvPr id="28" name="Google Shape;28;p6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3" name="Shape 33"/>
        <p:cNvGrpSpPr/>
        <p:nvPr/>
      </p:nvGrpSpPr>
      <p:grpSpPr>
        <a:xfrm>
          <a:off x="0" y="0"/>
          <a:ext cx="0" cy="0"/>
          <a:chOff x="0" y="0"/>
          <a:chExt cx="0" cy="0"/>
        </a:xfrm>
      </p:grpSpPr>
      <p:sp>
        <p:nvSpPr>
          <p:cNvPr id="34" name="Google Shape;34;p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9" name="Shape 39"/>
        <p:cNvGrpSpPr/>
        <p:nvPr/>
      </p:nvGrpSpPr>
      <p:grpSpPr>
        <a:xfrm>
          <a:off x="0" y="0"/>
          <a:ext cx="0" cy="0"/>
          <a:chOff x="0" y="0"/>
          <a:chExt cx="0" cy="0"/>
        </a:xfrm>
      </p:grpSpPr>
      <p:sp>
        <p:nvSpPr>
          <p:cNvPr id="40" name="Google Shape;40;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6" name="Shape 46"/>
        <p:cNvGrpSpPr/>
        <p:nvPr/>
      </p:nvGrpSpPr>
      <p:grpSpPr>
        <a:xfrm>
          <a:off x="0" y="0"/>
          <a:ext cx="0" cy="0"/>
          <a:chOff x="0" y="0"/>
          <a:chExt cx="0" cy="0"/>
        </a:xfrm>
      </p:grpSpPr>
      <p:sp>
        <p:nvSpPr>
          <p:cNvPr id="47" name="Google Shape;47;p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5" name="Shape 55"/>
        <p:cNvGrpSpPr/>
        <p:nvPr/>
      </p:nvGrpSpPr>
      <p:grpSpPr>
        <a:xfrm>
          <a:off x="0" y="0"/>
          <a:ext cx="0" cy="0"/>
          <a:chOff x="0" y="0"/>
          <a:chExt cx="0" cy="0"/>
        </a:xfrm>
      </p:grpSpPr>
      <p:sp>
        <p:nvSpPr>
          <p:cNvPr id="56" name="Google Shape;56;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60" name="Shape 60"/>
        <p:cNvGrpSpPr/>
        <p:nvPr/>
      </p:nvGrpSpPr>
      <p:grpSpPr>
        <a:xfrm>
          <a:off x="0" y="0"/>
          <a:ext cx="0" cy="0"/>
          <a:chOff x="0" y="0"/>
          <a:chExt cx="0" cy="0"/>
        </a:xfrm>
      </p:grpSpPr>
      <p:sp>
        <p:nvSpPr>
          <p:cNvPr id="61" name="Google Shape;61;p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hyperlink" Target="mailto:referente.covid@cattaneodeledda.edu.it"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8.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mailto:morc08000g@istruzione.i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flipH="1">
            <a:off x="2435399" y="0"/>
            <a:ext cx="9756601" cy="6858000"/>
          </a:xfrm>
          <a:prstGeom prst="rect">
            <a:avLst/>
          </a:prstGeom>
          <a:gradFill>
            <a:gsLst>
              <a:gs pos="0">
                <a:srgbClr val="FFFFFF">
                  <a:alpha val="0"/>
                </a:srgbClr>
              </a:gs>
              <a:gs pos="19000">
                <a:srgbClr val="FFFFFF">
                  <a:alpha val="40000"/>
                </a:srgbClr>
              </a:gs>
              <a:gs pos="35000">
                <a:srgbClr val="FFFFFF">
                  <a:alpha val="75686"/>
                </a:srgbClr>
              </a:gs>
              <a:gs pos="52999">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rot="5400000">
            <a:off x="8687333" y="605790"/>
            <a:ext cx="73152" cy="548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 name="Google Shape;93;p1"/>
          <p:cNvSpPr/>
          <p:nvPr/>
        </p:nvSpPr>
        <p:spPr>
          <a:xfrm>
            <a:off x="8453018" y="2443480"/>
            <a:ext cx="3218688" cy="9144"/>
          </a:xfrm>
          <a:prstGeom prst="rect">
            <a:avLst/>
          </a:prstGeom>
          <a:solidFill>
            <a:srgbClr val="D5D5D5"/>
          </a:solidFill>
          <a:ln cap="flat" cmpd="sng" w="9525">
            <a:solidFill>
              <a:srgbClr val="D5D5D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 name="Google Shape;94;p1"/>
          <p:cNvSpPr txBox="1"/>
          <p:nvPr/>
        </p:nvSpPr>
        <p:spPr>
          <a:xfrm>
            <a:off x="8370470" y="3690147"/>
            <a:ext cx="3720252"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Misure contenitive, organizzative, igieniche e di prevenzione e protezione </a:t>
            </a:r>
            <a:endParaRPr sz="1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Le misure di prevenzione e sicurezza</a:t>
            </a:r>
            <a:endParaRPr/>
          </a:p>
          <a:p>
            <a:pPr indent="-285750" lvl="1" marL="7429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Misure organizzative e di distanziamento fisico</a:t>
            </a:r>
            <a:endParaRPr/>
          </a:p>
          <a:p>
            <a:pPr indent="-285750" lvl="1" marL="7429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Uso della mascherina</a:t>
            </a:r>
            <a:endParaRPr/>
          </a:p>
          <a:p>
            <a:pPr indent="-285750" lvl="1" marL="7429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Misure contenitive e di prevenzione: igienico-sanitarie relative al personale e agli ambienti</a:t>
            </a:r>
            <a:endParaRPr/>
          </a:p>
          <a:p>
            <a:pPr indent="-285750" lvl="1" marL="7429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Precauzioni igieniche personali</a:t>
            </a:r>
            <a:endParaRPr/>
          </a:p>
          <a:p>
            <a:pPr indent="-285750" lvl="0" marL="285750" marR="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RAPPORTO ISS COVID 19 – n°58/2020 - Indicazioni operative per la gestione di casi e focolai di SARS-CoV-2 nelle scuole e nei servizi educativi dell'infanzia</a:t>
            </a:r>
            <a:endParaRPr/>
          </a:p>
        </p:txBody>
      </p:sp>
      <p:sp>
        <p:nvSpPr>
          <p:cNvPr id="95" name="Google Shape;95;p1"/>
          <p:cNvSpPr txBox="1"/>
          <p:nvPr/>
        </p:nvSpPr>
        <p:spPr>
          <a:xfrm>
            <a:off x="7862007" y="1183562"/>
            <a:ext cx="3821510" cy="1124712"/>
          </a:xfrm>
          <a:prstGeom prst="rect">
            <a:avLst/>
          </a:prstGeom>
          <a:noFill/>
          <a:ln>
            <a:noFill/>
          </a:ln>
        </p:spPr>
        <p:txBody>
          <a:bodyPr anchorCtr="0" anchor="b"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br>
              <a:rPr b="1" i="1" lang="en-US" sz="2400" u="none">
                <a:solidFill>
                  <a:schemeClr val="dk1"/>
                </a:solidFill>
                <a:latin typeface="Calibri"/>
                <a:ea typeface="Calibri"/>
                <a:cs typeface="Calibri"/>
                <a:sym typeface="Calibri"/>
              </a:rPr>
            </a:br>
            <a:r>
              <a:rPr b="1" lang="en-US" sz="2400" u="none">
                <a:solidFill>
                  <a:schemeClr val="dk1"/>
                </a:solidFill>
                <a:latin typeface="Calibri"/>
                <a:ea typeface="Calibri"/>
                <a:cs typeface="Calibri"/>
                <a:sym typeface="Calibri"/>
              </a:rPr>
              <a:t>REGOLAMENTO </a:t>
            </a:r>
            <a:r>
              <a:rPr b="1" i="1" lang="en-US" sz="2800" u="none">
                <a:solidFill>
                  <a:schemeClr val="dk1"/>
                </a:solidFill>
                <a:latin typeface="Calibri"/>
                <a:ea typeface="Calibri"/>
                <a:cs typeface="Calibri"/>
                <a:sym typeface="Calibri"/>
              </a:rPr>
              <a:t>SARS</a:t>
            </a:r>
            <a:r>
              <a:rPr b="1" lang="en-US" sz="2800" u="none">
                <a:solidFill>
                  <a:schemeClr val="dk1"/>
                </a:solidFill>
                <a:latin typeface="Calibri"/>
                <a:ea typeface="Calibri"/>
                <a:cs typeface="Calibri"/>
                <a:sym typeface="Calibri"/>
              </a:rPr>
              <a:t>-</a:t>
            </a:r>
            <a:r>
              <a:rPr b="1" i="1" lang="en-US" sz="2800" u="none">
                <a:solidFill>
                  <a:schemeClr val="dk1"/>
                </a:solidFill>
                <a:latin typeface="Calibri"/>
                <a:ea typeface="Calibri"/>
                <a:cs typeface="Calibri"/>
                <a:sym typeface="Calibri"/>
              </a:rPr>
              <a:t>CoV</a:t>
            </a:r>
            <a:r>
              <a:rPr b="1" lang="en-US" sz="2800" u="none">
                <a:solidFill>
                  <a:schemeClr val="dk1"/>
                </a:solidFill>
                <a:latin typeface="Calibri"/>
                <a:ea typeface="Calibri"/>
                <a:cs typeface="Calibri"/>
                <a:sym typeface="Calibri"/>
              </a:rPr>
              <a:t>-</a:t>
            </a:r>
            <a:r>
              <a:rPr b="1" i="1" lang="en-US" sz="2800" u="none">
                <a:solidFill>
                  <a:schemeClr val="dk1"/>
                </a:solidFill>
                <a:latin typeface="Calibri"/>
                <a:ea typeface="Calibri"/>
                <a:cs typeface="Calibri"/>
                <a:sym typeface="Calibri"/>
              </a:rPr>
              <a:t>2</a:t>
            </a:r>
            <a:endParaRPr/>
          </a:p>
        </p:txBody>
      </p:sp>
      <p:sp>
        <p:nvSpPr>
          <p:cNvPr id="96" name="Google Shape;96;p1"/>
          <p:cNvSpPr txBox="1"/>
          <p:nvPr/>
        </p:nvSpPr>
        <p:spPr>
          <a:xfrm>
            <a:off x="8370470" y="2587830"/>
            <a:ext cx="3463352" cy="87004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000">
                <a:solidFill>
                  <a:schemeClr val="dk1"/>
                </a:solidFill>
                <a:latin typeface="Calibri"/>
                <a:ea typeface="Calibri"/>
                <a:cs typeface="Calibri"/>
                <a:sym typeface="Calibri"/>
              </a:rPr>
              <a:t>Aggiornamento Regolamento d’Istituto Anticovid</a:t>
            </a:r>
            <a:endParaRPr sz="2000">
              <a:solidFill>
                <a:schemeClr val="dk1"/>
              </a:solidFill>
              <a:latin typeface="Calibri"/>
              <a:ea typeface="Calibri"/>
              <a:cs typeface="Calibri"/>
              <a:sym typeface="Calibri"/>
            </a:endParaRPr>
          </a:p>
        </p:txBody>
      </p:sp>
      <p:pic>
        <p:nvPicPr>
          <p:cNvPr descr="Information on the coronavirus/ COVID-19 | MEDIZINICUM Hamburg" id="97" name="Google Shape;97;p1"/>
          <p:cNvPicPr preferRelativeResize="0"/>
          <p:nvPr/>
        </p:nvPicPr>
        <p:blipFill rotWithShape="1">
          <a:blip r:embed="rId3">
            <a:alphaModFix amt="70000"/>
          </a:blip>
          <a:srcRect b="0" l="0" r="31871" t="0"/>
          <a:stretch/>
        </p:blipFill>
        <p:spPr>
          <a:xfrm>
            <a:off x="0" y="0"/>
            <a:ext cx="7005117" cy="6858000"/>
          </a:xfrm>
          <a:prstGeom prst="rect">
            <a:avLst/>
          </a:prstGeom>
          <a:noFill/>
          <a:ln>
            <a:noFill/>
          </a:ln>
        </p:spPr>
      </p:pic>
      <p:sp>
        <p:nvSpPr>
          <p:cNvPr id="98" name="Google Shape;98;p1"/>
          <p:cNvSpPr txBox="1"/>
          <p:nvPr/>
        </p:nvSpPr>
        <p:spPr>
          <a:xfrm>
            <a:off x="-1333224" y="5994494"/>
            <a:ext cx="3438906" cy="320725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None/>
            </a:pPr>
            <a:r>
              <a:rPr i="1" lang="en-US" sz="1600">
                <a:solidFill>
                  <a:schemeClr val="dk1"/>
                </a:solidFill>
                <a:latin typeface="Calibri"/>
                <a:ea typeface="Calibri"/>
                <a:cs typeface="Calibri"/>
                <a:sym typeface="Calibri"/>
              </a:rPr>
              <a:t>10 settembre 2021</a:t>
            </a:r>
            <a:endParaRPr/>
          </a:p>
          <a:p>
            <a:pPr indent="0" lvl="0" marL="0" marR="0" rtl="0" algn="r">
              <a:lnSpc>
                <a:spcPct val="90000"/>
              </a:lnSpc>
              <a:spcBef>
                <a:spcPts val="600"/>
              </a:spcBef>
              <a:spcAft>
                <a:spcPts val="0"/>
              </a:spcAft>
              <a:buNone/>
            </a:pPr>
            <a:r>
              <a:rPr i="1" lang="en-US" sz="1100">
                <a:solidFill>
                  <a:schemeClr val="dk1"/>
                </a:solidFill>
                <a:latin typeface="Calibri"/>
                <a:ea typeface="Calibri"/>
                <a:cs typeface="Calibri"/>
                <a:sym typeface="Calibri"/>
              </a:rPr>
              <a:t>RSPP- Raffaella Di Iorio</a:t>
            </a:r>
            <a:endParaRPr i="1" sz="1100">
              <a:solidFill>
                <a:schemeClr val="dk1"/>
              </a:solidFill>
              <a:latin typeface="Calibri"/>
              <a:ea typeface="Calibri"/>
              <a:cs typeface="Calibri"/>
              <a:sym typeface="Calibri"/>
            </a:endParaRPr>
          </a:p>
          <a:p>
            <a:pPr indent="0" lvl="0" marL="0" marR="0" rtl="0" algn="r">
              <a:lnSpc>
                <a:spcPct val="90000"/>
              </a:lnSpc>
              <a:spcBef>
                <a:spcPts val="600"/>
              </a:spcBef>
              <a:spcAft>
                <a:spcPts val="0"/>
              </a:spcAft>
              <a:buNone/>
            </a:pPr>
            <a:r>
              <a:rPr i="1" lang="en-US" sz="1100">
                <a:solidFill>
                  <a:schemeClr val="dk1"/>
                </a:solidFill>
                <a:latin typeface="Calibri"/>
                <a:ea typeface="Calibri"/>
                <a:cs typeface="Calibri"/>
                <a:sym typeface="Calibri"/>
              </a:rPr>
              <a:t>ASPP – Brunella Piemontese</a:t>
            </a:r>
            <a:endParaRPr i="1" sz="11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8"/>
          <p:cNvSpPr/>
          <p:nvPr/>
        </p:nvSpPr>
        <p:spPr>
          <a:xfrm>
            <a:off x="0" y="0"/>
            <a:ext cx="1219200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8"/>
          <p:cNvSpPr/>
          <p:nvPr/>
        </p:nvSpPr>
        <p:spPr>
          <a:xfrm>
            <a:off x="-1" y="0"/>
            <a:ext cx="4818889" cy="6858000"/>
          </a:xfrm>
          <a:custGeom>
            <a:rect b="b" l="l" r="r" t="t"/>
            <a:pathLst>
              <a:path extrusionOk="0" h="6858000" w="4818889">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7" name="Google Shape;217;p8"/>
          <p:cNvSpPr/>
          <p:nvPr/>
        </p:nvSpPr>
        <p:spPr>
          <a:xfrm>
            <a:off x="1" y="0"/>
            <a:ext cx="4811477" cy="6858000"/>
          </a:xfrm>
          <a:custGeom>
            <a:rect b="b" l="l" r="r" t="t"/>
            <a:pathLst>
              <a:path extrusionOk="0" h="6858000" w="4811477">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8" name="Google Shape;218;p8"/>
          <p:cNvSpPr txBox="1"/>
          <p:nvPr>
            <p:ph type="title"/>
          </p:nvPr>
        </p:nvSpPr>
        <p:spPr>
          <a:xfrm>
            <a:off x="621792" y="1161288"/>
            <a:ext cx="3602736" cy="45262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Modalità generali di ingresso nei locali della scuola</a:t>
            </a:r>
            <a:br>
              <a:rPr b="1" lang="en-US" sz="4000">
                <a:solidFill>
                  <a:schemeClr val="dk1"/>
                </a:solidFill>
                <a:latin typeface="Calibri"/>
                <a:ea typeface="Calibri"/>
                <a:cs typeface="Calibri"/>
                <a:sym typeface="Calibri"/>
              </a:rPr>
            </a:br>
            <a:br>
              <a:rPr b="1" lang="en-US" sz="4000">
                <a:solidFill>
                  <a:schemeClr val="dk1"/>
                </a:solidFill>
                <a:latin typeface="Calibri"/>
                <a:ea typeface="Calibri"/>
                <a:cs typeface="Calibri"/>
                <a:sym typeface="Calibri"/>
              </a:rPr>
            </a:br>
            <a:r>
              <a:rPr b="1" lang="en-US" sz="4000">
                <a:solidFill>
                  <a:schemeClr val="dk1"/>
                </a:solidFill>
                <a:latin typeface="Calibri"/>
                <a:ea typeface="Calibri"/>
                <a:cs typeface="Calibri"/>
                <a:sym typeface="Calibri"/>
              </a:rPr>
              <a:t>VISITATORI E FORNITORI</a:t>
            </a:r>
            <a:endParaRPr/>
          </a:p>
        </p:txBody>
      </p:sp>
      <p:sp>
        <p:nvSpPr>
          <p:cNvPr id="219" name="Google Shape;219;p8"/>
          <p:cNvSpPr/>
          <p:nvPr/>
        </p:nvSpPr>
        <p:spPr>
          <a:xfrm>
            <a:off x="0" y="3102049"/>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0" name="Google Shape;220;p8"/>
          <p:cNvSpPr/>
          <p:nvPr/>
        </p:nvSpPr>
        <p:spPr>
          <a:xfrm>
            <a:off x="5434149" y="932688"/>
            <a:ext cx="6263865" cy="4992624"/>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È istituito e tenuto presso le reception delle sedi dell’Istituto (Cattaneo-Deledda, Guarini e Palestra) un </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ctr">
              <a:spcBef>
                <a:spcPts val="0"/>
              </a:spcBef>
              <a:spcAft>
                <a:spcPts val="0"/>
              </a:spcAft>
              <a:buNone/>
            </a:pPr>
            <a:r>
              <a:rPr b="1" lang="en-US" sz="2000">
                <a:solidFill>
                  <a:schemeClr val="dk1"/>
                </a:solidFill>
                <a:latin typeface="Arial"/>
                <a:ea typeface="Arial"/>
                <a:cs typeface="Arial"/>
                <a:sym typeface="Arial"/>
              </a:rPr>
              <a:t>REGISTRO DEGLI ACCESSI</a:t>
            </a:r>
            <a:r>
              <a:rPr lang="en-US" sz="20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agli edifici scolastici da compilarsi a cura dei docenti e personale ATA </a:t>
            </a:r>
            <a:r>
              <a:rPr b="1" lang="en-US" sz="2000">
                <a:solidFill>
                  <a:schemeClr val="dk1"/>
                </a:solidFill>
                <a:latin typeface="Arial"/>
                <a:ea typeface="Arial"/>
                <a:cs typeface="Arial"/>
                <a:sym typeface="Arial"/>
              </a:rPr>
              <a:t>non impegnati secondo il loro orario scolastico </a:t>
            </a:r>
            <a:r>
              <a:rPr lang="en-US" sz="2000">
                <a:solidFill>
                  <a:schemeClr val="dk1"/>
                </a:solidFill>
                <a:latin typeface="Arial"/>
                <a:ea typeface="Arial"/>
                <a:cs typeface="Arial"/>
                <a:sym typeface="Arial"/>
              </a:rPr>
              <a:t>e </a:t>
            </a:r>
            <a:r>
              <a:rPr b="1" lang="en-US" sz="2000">
                <a:solidFill>
                  <a:schemeClr val="dk1"/>
                </a:solidFill>
                <a:latin typeface="Arial"/>
                <a:ea typeface="Arial"/>
                <a:cs typeface="Arial"/>
                <a:sym typeface="Arial"/>
              </a:rPr>
              <a:t>dei visitatori ammessi</a:t>
            </a:r>
            <a:r>
              <a:rPr lang="en-US" sz="2000">
                <a:solidFill>
                  <a:schemeClr val="dk1"/>
                </a:solidFill>
                <a:latin typeface="Arial"/>
                <a:ea typeface="Arial"/>
                <a:cs typeface="Arial"/>
                <a:sym typeface="Arial"/>
              </a:rPr>
              <a:t>, con indicazione, per ciascuno di essi, dei dati anagrafici, dei relativi recapiti telefonici, nonché della data di accesso e del tempo di permanenza.</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1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1"/>
          <p:cNvSpPr txBox="1"/>
          <p:nvPr>
            <p:ph type="title"/>
          </p:nvPr>
        </p:nvSpPr>
        <p:spPr>
          <a:xfrm>
            <a:off x="612648" y="365125"/>
            <a:ext cx="6986015" cy="177648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US" sz="5400"/>
              <a:t>REGOLE GENERALI</a:t>
            </a:r>
            <a:endParaRPr/>
          </a:p>
        </p:txBody>
      </p:sp>
      <p:pic>
        <p:nvPicPr>
          <p:cNvPr id="227" name="Google Shape;227;p11"/>
          <p:cNvPicPr preferRelativeResize="0"/>
          <p:nvPr/>
        </p:nvPicPr>
        <p:blipFill rotWithShape="1">
          <a:blip r:embed="rId3">
            <a:alphaModFix/>
          </a:blip>
          <a:srcRect b="0" l="0" r="0" t="0"/>
          <a:stretch/>
        </p:blipFill>
        <p:spPr>
          <a:xfrm>
            <a:off x="9437457" y="2324835"/>
            <a:ext cx="1417665" cy="1890220"/>
          </a:xfrm>
          <a:prstGeom prst="rect">
            <a:avLst/>
          </a:prstGeom>
          <a:noFill/>
          <a:ln>
            <a:noFill/>
          </a:ln>
        </p:spPr>
      </p:pic>
      <p:sp>
        <p:nvSpPr>
          <p:cNvPr id="228" name="Google Shape;228;p11"/>
          <p:cNvSpPr/>
          <p:nvPr/>
        </p:nvSpPr>
        <p:spPr>
          <a:xfrm>
            <a:off x="838200" y="2315691"/>
            <a:ext cx="4343400" cy="18288"/>
          </a:xfrm>
          <a:custGeom>
            <a:rect b="b" l="l" r="r" t="t"/>
            <a:pathLst>
              <a:path extrusionOk="0" fill="none" h="18288" w="434340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extrusionOk="0" h="18288" w="434340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ARTELLO SEGNALE IN ALLUMINIO OBBLIGO DI MASCHERINA COVID 19 30X20 USO  ESTERNO INTERNO : Amazon.it: Fai da te" id="229" name="Google Shape;229;p11"/>
          <p:cNvPicPr preferRelativeResize="0"/>
          <p:nvPr/>
        </p:nvPicPr>
        <p:blipFill rotWithShape="1">
          <a:blip r:embed="rId4">
            <a:alphaModFix/>
          </a:blip>
          <a:srcRect b="0" l="0" r="0" t="0"/>
          <a:stretch/>
        </p:blipFill>
        <p:spPr>
          <a:xfrm>
            <a:off x="9513067" y="217308"/>
            <a:ext cx="1262666" cy="1890220"/>
          </a:xfrm>
          <a:prstGeom prst="rect">
            <a:avLst/>
          </a:prstGeom>
          <a:noFill/>
          <a:ln>
            <a:noFill/>
          </a:ln>
        </p:spPr>
      </p:pic>
      <p:pic>
        <p:nvPicPr>
          <p:cNvPr id="230" name="Google Shape;230;p11"/>
          <p:cNvPicPr preferRelativeResize="0"/>
          <p:nvPr/>
        </p:nvPicPr>
        <p:blipFill rotWithShape="1">
          <a:blip r:embed="rId5">
            <a:alphaModFix/>
          </a:blip>
          <a:srcRect b="0" l="0" r="0" t="0"/>
          <a:stretch/>
        </p:blipFill>
        <p:spPr>
          <a:xfrm>
            <a:off x="9513067" y="4358181"/>
            <a:ext cx="1266447" cy="1890220"/>
          </a:xfrm>
          <a:prstGeom prst="rect">
            <a:avLst/>
          </a:prstGeom>
          <a:noFill/>
          <a:ln>
            <a:noFill/>
          </a:ln>
        </p:spPr>
      </p:pic>
      <p:grpSp>
        <p:nvGrpSpPr>
          <p:cNvPr id="231" name="Google Shape;231;p11"/>
          <p:cNvGrpSpPr/>
          <p:nvPr/>
        </p:nvGrpSpPr>
        <p:grpSpPr>
          <a:xfrm>
            <a:off x="612647" y="2512013"/>
            <a:ext cx="7604595" cy="4265640"/>
            <a:chOff x="0" y="7194"/>
            <a:chExt cx="7604595" cy="4265640"/>
          </a:xfrm>
        </p:grpSpPr>
        <p:sp>
          <p:nvSpPr>
            <p:cNvPr id="232" name="Google Shape;232;p11"/>
            <p:cNvSpPr/>
            <p:nvPr/>
          </p:nvSpPr>
          <p:spPr>
            <a:xfrm>
              <a:off x="0" y="7194"/>
              <a:ext cx="7604595" cy="1343160"/>
            </a:xfrm>
            <a:prstGeom prst="roundRect">
              <a:avLst>
                <a:gd fmla="val 16667" name="adj"/>
              </a:avLst>
            </a:prstGeom>
            <a:gradFill>
              <a:gsLst>
                <a:gs pos="0">
                  <a:srgbClr val="94C75F"/>
                </a:gs>
                <a:gs pos="50000">
                  <a:srgbClr val="88C63E"/>
                </a:gs>
                <a:gs pos="100000">
                  <a:srgbClr val="77B63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txBox="1"/>
            <p:nvPr/>
          </p:nvSpPr>
          <p:spPr>
            <a:xfrm>
              <a:off x="65568" y="72762"/>
              <a:ext cx="7473459" cy="1212024"/>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Utilizzare la mascherina chirurgica </a:t>
              </a:r>
              <a:endParaRPr/>
            </a:p>
            <a:p>
              <a:pPr indent="0" lvl="0" marL="0" marR="0" rtl="0" algn="l">
                <a:lnSpc>
                  <a:spcPct val="90000"/>
                </a:lnSpc>
                <a:spcBef>
                  <a:spcPts val="630"/>
                </a:spcBef>
                <a:spcAft>
                  <a:spcPts val="0"/>
                </a:spcAft>
                <a:buClr>
                  <a:schemeClr val="dk1"/>
                </a:buClr>
                <a:buSzPts val="1600"/>
                <a:buFont typeface="Arial"/>
                <a:buNone/>
              </a:pPr>
              <a:r>
                <a:rPr lang="en-US" sz="1600">
                  <a:solidFill>
                    <a:schemeClr val="dk1"/>
                  </a:solidFill>
                  <a:latin typeface="Arial"/>
                  <a:ea typeface="Arial"/>
                  <a:cs typeface="Arial"/>
                  <a:sym typeface="Arial"/>
                </a:rPr>
                <a:t>fatte salve le dovute eccezioni (ad es. attività fisica, pausa pasto durante gli intervalli). </a:t>
              </a:r>
              <a:endParaRPr/>
            </a:p>
            <a:p>
              <a:pPr indent="0" lvl="0" marL="0" marR="0" rtl="0" algn="l">
                <a:lnSpc>
                  <a:spcPct val="90000"/>
                </a:lnSpc>
                <a:spcBef>
                  <a:spcPts val="560"/>
                </a:spcBef>
                <a:spcAft>
                  <a:spcPts val="0"/>
                </a:spcAft>
                <a:buClr>
                  <a:schemeClr val="dk1"/>
                </a:buClr>
                <a:buSzPts val="1800"/>
                <a:buFont typeface="Arial"/>
                <a:buNone/>
              </a:pPr>
              <a:r>
                <a:rPr b="1" lang="en-US" sz="1800">
                  <a:solidFill>
                    <a:schemeClr val="dk1"/>
                  </a:solidFill>
                  <a:latin typeface="Arial"/>
                  <a:ea typeface="Arial"/>
                  <a:cs typeface="Arial"/>
                  <a:sym typeface="Arial"/>
                </a:rPr>
                <a:t>Evitare di toccare con le mani il viso e la mascherina</a:t>
              </a:r>
              <a:r>
                <a:rPr lang="en-US" sz="1800">
                  <a:solidFill>
                    <a:schemeClr val="dk1"/>
                  </a:solidFill>
                  <a:latin typeface="Arial"/>
                  <a:ea typeface="Arial"/>
                  <a:cs typeface="Arial"/>
                  <a:sym typeface="Arial"/>
                </a:rPr>
                <a:t> </a:t>
              </a:r>
              <a:endParaRPr/>
            </a:p>
          </p:txBody>
        </p:sp>
        <p:sp>
          <p:nvSpPr>
            <p:cNvPr id="234" name="Google Shape;234;p11"/>
            <p:cNvSpPr/>
            <p:nvPr/>
          </p:nvSpPr>
          <p:spPr>
            <a:xfrm>
              <a:off x="0" y="1468434"/>
              <a:ext cx="7604595" cy="1343160"/>
            </a:xfrm>
            <a:prstGeom prst="roundRect">
              <a:avLst>
                <a:gd fmla="val 16667" name="adj"/>
              </a:avLst>
            </a:prstGeom>
            <a:gradFill>
              <a:gsLst>
                <a:gs pos="0">
                  <a:srgbClr val="55B7D3"/>
                </a:gs>
                <a:gs pos="50000">
                  <a:srgbClr val="2AB3D5"/>
                </a:gs>
                <a:gs pos="100000">
                  <a:srgbClr val="1DA2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1"/>
            <p:cNvSpPr txBox="1"/>
            <p:nvPr/>
          </p:nvSpPr>
          <p:spPr>
            <a:xfrm>
              <a:off x="65568" y="1534002"/>
              <a:ext cx="7473459" cy="1212024"/>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Mantenere la distanza fisica interpersonale di </a:t>
              </a:r>
              <a:r>
                <a:rPr b="1" lang="en-US" sz="1800">
                  <a:solidFill>
                    <a:schemeClr val="dk1"/>
                  </a:solidFill>
                  <a:latin typeface="Arial"/>
                  <a:ea typeface="Arial"/>
                  <a:cs typeface="Arial"/>
                  <a:sym typeface="Arial"/>
                </a:rPr>
                <a:t>almeno 1 metro</a:t>
              </a:r>
              <a:r>
                <a:rPr lang="en-US" sz="1800">
                  <a:solidFill>
                    <a:schemeClr val="dk1"/>
                  </a:solidFill>
                  <a:latin typeface="Arial"/>
                  <a:ea typeface="Arial"/>
                  <a:cs typeface="Arial"/>
                  <a:sym typeface="Arial"/>
                </a:rPr>
                <a:t>, evitando il contatto fisico e gli assembramenti  </a:t>
              </a:r>
              <a:endParaRPr/>
            </a:p>
          </p:txBody>
        </p:sp>
        <p:sp>
          <p:nvSpPr>
            <p:cNvPr id="236" name="Google Shape;236;p11"/>
            <p:cNvSpPr/>
            <p:nvPr/>
          </p:nvSpPr>
          <p:spPr>
            <a:xfrm>
              <a:off x="0" y="2929674"/>
              <a:ext cx="7604595" cy="1343160"/>
            </a:xfrm>
            <a:prstGeom prst="roundRect">
              <a:avLst>
                <a:gd fmla="val 16667" name="adj"/>
              </a:avLst>
            </a:prstGeom>
            <a:gradFill>
              <a:gsLst>
                <a:gs pos="0">
                  <a:srgbClr val="497FB4"/>
                </a:gs>
                <a:gs pos="50000">
                  <a:srgbClr val="1170B0"/>
                </a:gs>
                <a:gs pos="100000">
                  <a:srgbClr val="0863A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txBox="1"/>
            <p:nvPr/>
          </p:nvSpPr>
          <p:spPr>
            <a:xfrm>
              <a:off x="65568" y="2995242"/>
              <a:ext cx="7473459" cy="1212024"/>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Disinfettare periodicamente le mani con gel igienizzante</a:t>
              </a:r>
              <a:r>
                <a:rPr lang="en-US" sz="1800">
                  <a:solidFill>
                    <a:schemeClr val="dk1"/>
                  </a:solidFill>
                  <a:latin typeface="Arial"/>
                  <a:ea typeface="Arial"/>
                  <a:cs typeface="Arial"/>
                  <a:sym typeface="Arial"/>
                </a:rPr>
                <a:t>, o lavarle con acqua e sapone</a:t>
              </a:r>
              <a:endParaRPr sz="1800">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12"/>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Uso della Mascherina </a:t>
            </a:r>
            <a:endParaRPr/>
          </a:p>
        </p:txBody>
      </p:sp>
      <p:pic>
        <p:nvPicPr>
          <p:cNvPr descr="CARTELLO SEGNALE IN ALLUMINIO OBBLIGO DI MASCHERINA COVID 19 30X20 USO  ESTERNO INTERNO : Amazon.it: Fai da te" id="243" name="Google Shape;243;p12"/>
          <p:cNvPicPr preferRelativeResize="0"/>
          <p:nvPr/>
        </p:nvPicPr>
        <p:blipFill rotWithShape="1">
          <a:blip r:embed="rId3">
            <a:alphaModFix/>
          </a:blip>
          <a:srcRect b="0" l="0" r="0" t="1174"/>
          <a:stretch/>
        </p:blipFill>
        <p:spPr>
          <a:xfrm>
            <a:off x="20" y="10"/>
            <a:ext cx="4635571" cy="6857990"/>
          </a:xfrm>
          <a:prstGeom prst="rect">
            <a:avLst/>
          </a:prstGeom>
          <a:noFill/>
          <a:ln>
            <a:noFill/>
          </a:ln>
        </p:spPr>
      </p:pic>
      <p:cxnSp>
        <p:nvCxnSpPr>
          <p:cNvPr id="244" name="Google Shape;244;p12"/>
          <p:cNvCxnSpPr/>
          <p:nvPr/>
        </p:nvCxnSpPr>
        <p:spPr>
          <a:xfrm>
            <a:off x="5080934" y="2115117"/>
            <a:ext cx="6309360" cy="0"/>
          </a:xfrm>
          <a:prstGeom prst="straightConnector1">
            <a:avLst/>
          </a:prstGeom>
          <a:noFill/>
          <a:ln cap="flat" cmpd="sng" w="19050">
            <a:solidFill>
              <a:srgbClr val="2A3DAB"/>
            </a:solidFill>
            <a:prstDash val="solid"/>
            <a:miter lim="800000"/>
            <a:headEnd len="sm" w="sm" type="none"/>
            <a:tailEnd len="sm" w="sm" type="none"/>
          </a:ln>
        </p:spPr>
      </p:cxnSp>
      <p:grpSp>
        <p:nvGrpSpPr>
          <p:cNvPr id="245" name="Google Shape;245;p12"/>
          <p:cNvGrpSpPr/>
          <p:nvPr/>
        </p:nvGrpSpPr>
        <p:grpSpPr>
          <a:xfrm>
            <a:off x="4942369" y="2318956"/>
            <a:ext cx="6586489" cy="3777120"/>
            <a:chOff x="0" y="4149"/>
            <a:chExt cx="6586489" cy="3777120"/>
          </a:xfrm>
        </p:grpSpPr>
        <p:sp>
          <p:nvSpPr>
            <p:cNvPr id="246" name="Google Shape;246;p12"/>
            <p:cNvSpPr/>
            <p:nvPr/>
          </p:nvSpPr>
          <p:spPr>
            <a:xfrm>
              <a:off x="0" y="4149"/>
              <a:ext cx="6586489" cy="1141920"/>
            </a:xfrm>
            <a:prstGeom prst="roundRect">
              <a:avLst>
                <a:gd fmla="val 16667" name="adj"/>
              </a:avLst>
            </a:prstGeom>
            <a:solidFill>
              <a:srgbClr val="88C14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2"/>
            <p:cNvSpPr txBox="1"/>
            <p:nvPr/>
          </p:nvSpPr>
          <p:spPr>
            <a:xfrm>
              <a:off x="55744" y="59893"/>
              <a:ext cx="6475001" cy="103043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Uso di mascherine chirurgiche</a:t>
              </a:r>
              <a:endParaRPr sz="2000">
                <a:solidFill>
                  <a:schemeClr val="lt1"/>
                </a:solidFill>
                <a:latin typeface="Arial"/>
                <a:ea typeface="Arial"/>
                <a:cs typeface="Arial"/>
                <a:sym typeface="Arial"/>
              </a:endParaRPr>
            </a:p>
            <a:p>
              <a:pPr indent="0" lvl="0" marL="0" marR="0" rtl="0" algn="l">
                <a:lnSpc>
                  <a:spcPct val="90000"/>
                </a:lnSpc>
                <a:spcBef>
                  <a:spcPts val="700"/>
                </a:spcBef>
                <a:spcAft>
                  <a:spcPts val="0"/>
                </a:spcAft>
                <a:buClr>
                  <a:schemeClr val="lt1"/>
                </a:buClr>
                <a:buSzPts val="1200"/>
                <a:buFont typeface="Arial"/>
                <a:buNone/>
              </a:pPr>
              <a:r>
                <a:rPr lang="en-US" sz="1200">
                  <a:solidFill>
                    <a:schemeClr val="lt1"/>
                  </a:solidFill>
                  <a:latin typeface="Arial"/>
                  <a:ea typeface="Arial"/>
                  <a:cs typeface="Arial"/>
                  <a:sym typeface="Arial"/>
                </a:rPr>
                <a:t>*fatte salve le dovute eccezioni (ad es. in presenza di alcune forme di disabilità, attività fisica, pausa pasto). </a:t>
              </a:r>
              <a:endParaRPr/>
            </a:p>
          </p:txBody>
        </p:sp>
        <p:sp>
          <p:nvSpPr>
            <p:cNvPr id="248" name="Google Shape;248;p12"/>
            <p:cNvSpPr/>
            <p:nvPr/>
          </p:nvSpPr>
          <p:spPr>
            <a:xfrm>
              <a:off x="0" y="1339976"/>
              <a:ext cx="6586489" cy="1141920"/>
            </a:xfrm>
            <a:prstGeom prst="roundRect">
              <a:avLst>
                <a:gd fmla="val 16667" name="adj"/>
              </a:avLst>
            </a:prstGeom>
            <a:solidFill>
              <a:srgbClr val="88C14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
            <p:cNvSpPr txBox="1"/>
            <p:nvPr/>
          </p:nvSpPr>
          <p:spPr>
            <a:xfrm>
              <a:off x="55744" y="1395720"/>
              <a:ext cx="6475001" cy="103043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La mascherina va indossata anche in condizioni statiche (es. seduti al banco) anche in presenza di un distanziamento di almeno un metro.</a:t>
              </a:r>
              <a:endParaRPr sz="2000">
                <a:solidFill>
                  <a:schemeClr val="lt1"/>
                </a:solidFill>
                <a:latin typeface="Arial"/>
                <a:ea typeface="Arial"/>
                <a:cs typeface="Arial"/>
                <a:sym typeface="Arial"/>
              </a:endParaRPr>
            </a:p>
          </p:txBody>
        </p:sp>
        <p:sp>
          <p:nvSpPr>
            <p:cNvPr id="250" name="Google Shape;250;p12"/>
            <p:cNvSpPr/>
            <p:nvPr/>
          </p:nvSpPr>
          <p:spPr>
            <a:xfrm>
              <a:off x="0" y="2639349"/>
              <a:ext cx="6586489" cy="1141920"/>
            </a:xfrm>
            <a:prstGeom prst="roundRect">
              <a:avLst>
                <a:gd fmla="val 16667" name="adj"/>
              </a:avLst>
            </a:prstGeom>
            <a:solidFill>
              <a:srgbClr val="88C14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2"/>
            <p:cNvSpPr txBox="1"/>
            <p:nvPr/>
          </p:nvSpPr>
          <p:spPr>
            <a:xfrm>
              <a:off x="55744" y="2695093"/>
              <a:ext cx="6475001" cy="103043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Arial"/>
                <a:buNone/>
              </a:pPr>
              <a:r>
                <a:rPr lang="en-US" sz="2000">
                  <a:solidFill>
                    <a:schemeClr val="lt1"/>
                  </a:solidFill>
                  <a:latin typeface="Arial"/>
                  <a:ea typeface="Arial"/>
                  <a:cs typeface="Arial"/>
                  <a:sym typeface="Arial"/>
                </a:rPr>
                <a:t>Si raccomanda fortemente l’utilizzo di </a:t>
              </a:r>
              <a:r>
                <a:rPr b="1" lang="en-US" sz="2000">
                  <a:solidFill>
                    <a:schemeClr val="lt1"/>
                  </a:solidFill>
                  <a:latin typeface="Arial"/>
                  <a:ea typeface="Arial"/>
                  <a:cs typeface="Arial"/>
                  <a:sym typeface="Arial"/>
                </a:rPr>
                <a:t>mascherine di tipo chirurgico </a:t>
              </a:r>
              <a:r>
                <a:rPr lang="en-US" sz="2000">
                  <a:solidFill>
                    <a:schemeClr val="lt1"/>
                  </a:solidFill>
                  <a:latin typeface="Arial"/>
                  <a:ea typeface="Arial"/>
                  <a:cs typeface="Arial"/>
                  <a:sym typeface="Arial"/>
                </a:rPr>
                <a:t>in ogni situazione.</a:t>
              </a:r>
              <a:endParaRPr/>
            </a:p>
          </p:txBody>
        </p:sp>
      </p:grpSp>
      <p:sp>
        <p:nvSpPr>
          <p:cNvPr id="252" name="Google Shape;252;p12"/>
          <p:cNvSpPr/>
          <p:nvPr/>
        </p:nvSpPr>
        <p:spPr>
          <a:xfrm>
            <a:off x="4720279" y="6174391"/>
            <a:ext cx="7050268" cy="646331"/>
          </a:xfrm>
          <a:prstGeom prst="rect">
            <a:avLst/>
          </a:prstGeom>
          <a:solidFill>
            <a:srgbClr val="FCEAD0"/>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200">
                <a:solidFill>
                  <a:schemeClr val="dk1"/>
                </a:solidFill>
                <a:latin typeface="Arial"/>
                <a:ea typeface="Arial"/>
                <a:cs typeface="Arial"/>
                <a:sym typeface="Arial"/>
              </a:rPr>
              <a:t>Le linee guida del Ministero indicano la mascherina chirurgica indipendentemente dal rispetto della distanza. A titolo precauzionale  e quindi di maggior cautela è possibile utilizzare la mascherina FFP2 da parte di tutti i docenti ed anche del personale ATA (non in dotazione)</a:t>
            </a:r>
            <a:endParaRPr b="1" sz="12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1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3"/>
          <p:cNvSpPr txBox="1"/>
          <p:nvPr/>
        </p:nvSpPr>
        <p:spPr>
          <a:xfrm>
            <a:off x="318227" y="1726401"/>
            <a:ext cx="8096723" cy="38436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53010"/>
              </a:buClr>
              <a:buSzPts val="1000"/>
              <a:buFont typeface="Arial"/>
              <a:buNone/>
            </a:pPr>
            <a:r>
              <a:rPr b="1" lang="en-US" sz="1800">
                <a:solidFill>
                  <a:schemeClr val="dk1"/>
                </a:solidFill>
                <a:latin typeface="Arial"/>
                <a:ea typeface="Arial"/>
                <a:cs typeface="Arial"/>
                <a:sym typeface="Arial"/>
              </a:rPr>
              <a:t>Per evitare il contatto fisico </a:t>
            </a:r>
            <a:r>
              <a:rPr lang="en-US" sz="1800">
                <a:solidFill>
                  <a:schemeClr val="dk1"/>
                </a:solidFill>
                <a:latin typeface="Arial"/>
                <a:ea typeface="Arial"/>
                <a:cs typeface="Arial"/>
                <a:sym typeface="Arial"/>
              </a:rPr>
              <a:t>e gli assembramenti (soprattutto in entrata, in uscita e durante gli intervalli)</a:t>
            </a:r>
            <a:endParaRPr/>
          </a:p>
          <a:p>
            <a:pPr indent="63500" lvl="0" marL="0" marR="0" rtl="0" algn="l">
              <a:lnSpc>
                <a:spcPct val="100000"/>
              </a:lnSpc>
              <a:spcBef>
                <a:spcPts val="1000"/>
              </a:spcBef>
              <a:spcAft>
                <a:spcPts val="0"/>
              </a:spcAft>
              <a:buClr>
                <a:srgbClr val="A53010"/>
              </a:buClr>
              <a:buSzPts val="1000"/>
              <a:buFont typeface="Arial"/>
              <a:buNone/>
            </a:pPr>
            <a:r>
              <a:t/>
            </a:r>
            <a:endParaRPr b="1" sz="1800">
              <a:solidFill>
                <a:schemeClr val="dk1"/>
              </a:solidFill>
              <a:latin typeface="Arial"/>
              <a:ea typeface="Arial"/>
              <a:cs typeface="Arial"/>
              <a:sym typeface="Arial"/>
            </a:endParaRPr>
          </a:p>
          <a:p>
            <a:pPr indent="-228600" lvl="0" marL="228600" marR="0" rtl="0" algn="l">
              <a:lnSpc>
                <a:spcPct val="100000"/>
              </a:lnSpc>
              <a:spcBef>
                <a:spcPts val="1000"/>
              </a:spcBef>
              <a:spcAft>
                <a:spcPts val="0"/>
              </a:spcAft>
              <a:buClr>
                <a:schemeClr val="dk1"/>
              </a:buClr>
              <a:buSzPts val="1800"/>
              <a:buFont typeface="Arial"/>
              <a:buChar char="•"/>
            </a:pPr>
            <a:r>
              <a:rPr b="1" lang="en-US" sz="1800">
                <a:solidFill>
                  <a:schemeClr val="dk1"/>
                </a:solidFill>
                <a:latin typeface="Arial"/>
                <a:ea typeface="Arial"/>
                <a:cs typeface="Arial"/>
                <a:sym typeface="Arial"/>
              </a:rPr>
              <a:t>La sede principale, composta dagli edifici A e B, è suddivisa in settori organizzati per colori</a:t>
            </a:r>
            <a:r>
              <a:rPr lang="en-US" sz="1800">
                <a:solidFill>
                  <a:schemeClr val="dk1"/>
                </a:solidFill>
                <a:latin typeface="Arial"/>
                <a:ea typeface="Arial"/>
                <a:cs typeface="Arial"/>
                <a:sym typeface="Arial"/>
              </a:rPr>
              <a:t> che comprendono un numero variabile di aule didattiche al fine di gestire in maniera più efficace l’applicazione delle misure di sicurezza, il tracciamento dei contatti in caso di contagio accertato dalle autorità sanitarie e le conseguenti misure da adottare. I settori sono organizzati sul modello del Piano di Evacuazione</a:t>
            </a:r>
            <a:endParaRPr sz="1800">
              <a:solidFill>
                <a:schemeClr val="dk1"/>
              </a:solidFill>
              <a:latin typeface="Arial"/>
              <a:ea typeface="Arial"/>
              <a:cs typeface="Arial"/>
              <a:sym typeface="Arial"/>
            </a:endParaRPr>
          </a:p>
          <a:p>
            <a:pPr indent="-114300" lvl="0" marL="228600" marR="0" rtl="0" algn="l">
              <a:lnSpc>
                <a:spcPct val="100000"/>
              </a:lnSpc>
              <a:spcBef>
                <a:spcPts val="10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28600" lvl="0" marL="228600" marR="0" rtl="0" algn="l">
              <a:lnSpc>
                <a:spcPct val="100000"/>
              </a:lnSpc>
              <a:spcBef>
                <a:spcPts val="1000"/>
              </a:spcBef>
              <a:spcAft>
                <a:spcPts val="0"/>
              </a:spcAft>
              <a:buClr>
                <a:schemeClr val="dk1"/>
              </a:buClr>
              <a:buSzPts val="1800"/>
              <a:buFont typeface="Arial"/>
              <a:buChar char="•"/>
            </a:pPr>
            <a:r>
              <a:rPr b="1" lang="en-US" sz="1800">
                <a:solidFill>
                  <a:schemeClr val="dk1"/>
                </a:solidFill>
                <a:latin typeface="Arial"/>
                <a:ea typeface="Arial"/>
                <a:cs typeface="Arial"/>
                <a:sym typeface="Arial"/>
              </a:rPr>
              <a:t>A ciascun settore degli edifici</a:t>
            </a:r>
            <a:r>
              <a:rPr lang="en-US" sz="1800">
                <a:solidFill>
                  <a:schemeClr val="dk1"/>
                </a:solidFill>
                <a:latin typeface="Arial"/>
                <a:ea typeface="Arial"/>
                <a:cs typeface="Arial"/>
                <a:sym typeface="Arial"/>
              </a:rPr>
              <a:t> sono assegnati dei </a:t>
            </a:r>
            <a:r>
              <a:rPr b="1" lang="en-US" sz="1800">
                <a:solidFill>
                  <a:schemeClr val="dk1"/>
                </a:solidFill>
                <a:latin typeface="Arial"/>
                <a:ea typeface="Arial"/>
                <a:cs typeface="Arial"/>
                <a:sym typeface="Arial"/>
              </a:rPr>
              <a:t>punti di ingresso/uscita ai cancelli e delle aree per l’intervallo</a:t>
            </a:r>
            <a:r>
              <a:rPr lang="en-US" sz="1800">
                <a:solidFill>
                  <a:schemeClr val="dk1"/>
                </a:solidFill>
                <a:latin typeface="Arial"/>
                <a:ea typeface="Arial"/>
                <a:cs typeface="Arial"/>
                <a:sym typeface="Arial"/>
              </a:rPr>
              <a:t> (indicati da apposita segnaletica) attraverso i quali gli studenti delle rispettive classi devono transitare durante le operazioni di ingresso/uscita e in cortile durante intervallo.  </a:t>
            </a:r>
            <a:endParaRPr/>
          </a:p>
        </p:txBody>
      </p:sp>
      <p:pic>
        <p:nvPicPr>
          <p:cNvPr descr="Prevention Animation Illustration. How to Stock Footage Video (100%  Royalty-free) 1047937012 | Shutterstock" id="259" name="Google Shape;259;p13"/>
          <p:cNvPicPr preferRelativeResize="0"/>
          <p:nvPr/>
        </p:nvPicPr>
        <p:blipFill rotWithShape="1">
          <a:blip r:embed="rId3">
            <a:alphaModFix amt="70000"/>
          </a:blip>
          <a:srcRect b="0" l="24969" r="26122" t="0"/>
          <a:stretch/>
        </p:blipFill>
        <p:spPr>
          <a:xfrm>
            <a:off x="8180172" y="0"/>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260" name="Google Shape;260;p13"/>
          <p:cNvSpPr txBox="1"/>
          <p:nvPr/>
        </p:nvSpPr>
        <p:spPr>
          <a:xfrm>
            <a:off x="321276" y="116804"/>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b="1" sz="41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Suddivisione degli edifici scolastici in settori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cxnSp>
        <p:nvCxnSpPr>
          <p:cNvPr id="265" name="Google Shape;265;p14"/>
          <p:cNvCxnSpPr/>
          <p:nvPr/>
        </p:nvCxnSpPr>
        <p:spPr>
          <a:xfrm>
            <a:off x="5080934" y="2115117"/>
            <a:ext cx="6309360" cy="0"/>
          </a:xfrm>
          <a:prstGeom prst="straightConnector1">
            <a:avLst/>
          </a:prstGeom>
          <a:noFill/>
          <a:ln cap="flat" cmpd="sng" w="19050">
            <a:solidFill>
              <a:srgbClr val="2A3DAB"/>
            </a:solidFill>
            <a:prstDash val="solid"/>
            <a:miter lim="800000"/>
            <a:headEnd len="sm" w="sm" type="none"/>
            <a:tailEnd len="sm" w="sm" type="none"/>
          </a:ln>
        </p:spPr>
      </p:cxnSp>
      <p:grpSp>
        <p:nvGrpSpPr>
          <p:cNvPr id="266" name="Google Shape;266;p14"/>
          <p:cNvGrpSpPr/>
          <p:nvPr/>
        </p:nvGrpSpPr>
        <p:grpSpPr>
          <a:xfrm>
            <a:off x="4859994" y="2636850"/>
            <a:ext cx="6986016" cy="3511619"/>
            <a:chOff x="0" y="80262"/>
            <a:chExt cx="6986016" cy="3511619"/>
          </a:xfrm>
        </p:grpSpPr>
        <p:sp>
          <p:nvSpPr>
            <p:cNvPr id="267" name="Google Shape;267;p14"/>
            <p:cNvSpPr/>
            <p:nvPr/>
          </p:nvSpPr>
          <p:spPr>
            <a:xfrm>
              <a:off x="0" y="80262"/>
              <a:ext cx="6986016" cy="1130219"/>
            </a:xfrm>
            <a:prstGeom prst="roundRect">
              <a:avLst>
                <a:gd fmla="val 16667" name="adj"/>
              </a:avLst>
            </a:prstGeom>
            <a:solidFill>
              <a:srgbClr val="26A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txBox="1"/>
            <p:nvPr/>
          </p:nvSpPr>
          <p:spPr>
            <a:xfrm>
              <a:off x="55173" y="135435"/>
              <a:ext cx="6875670" cy="1019873"/>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Arial"/>
                <a:buNone/>
              </a:pPr>
              <a:r>
                <a:rPr b="1" lang="en-US" sz="2100">
                  <a:solidFill>
                    <a:schemeClr val="lt1"/>
                  </a:solidFill>
                  <a:latin typeface="Arial"/>
                  <a:ea typeface="Arial"/>
                  <a:cs typeface="Arial"/>
                  <a:sym typeface="Arial"/>
                </a:rPr>
                <a:t>in uno dei laboratori didattici della scuola, </a:t>
              </a:r>
              <a:r>
                <a:rPr lang="en-US" sz="2100">
                  <a:solidFill>
                    <a:schemeClr val="lt1"/>
                  </a:solidFill>
                  <a:latin typeface="Arial"/>
                  <a:ea typeface="Arial"/>
                  <a:cs typeface="Arial"/>
                  <a:sym typeface="Arial"/>
                </a:rPr>
                <a:t>nelle palestre o in altri luoghi esterni alla scuola con la propria classe solo se accompagnati dall’insegnante;</a:t>
              </a:r>
              <a:endParaRPr sz="2100">
                <a:solidFill>
                  <a:schemeClr val="lt1"/>
                </a:solidFill>
                <a:latin typeface="Calibri"/>
                <a:ea typeface="Calibri"/>
                <a:cs typeface="Calibri"/>
                <a:sym typeface="Calibri"/>
              </a:endParaRPr>
            </a:p>
          </p:txBody>
        </p:sp>
        <p:sp>
          <p:nvSpPr>
            <p:cNvPr id="269" name="Google Shape;269;p14"/>
            <p:cNvSpPr/>
            <p:nvPr/>
          </p:nvSpPr>
          <p:spPr>
            <a:xfrm>
              <a:off x="0" y="1270961"/>
              <a:ext cx="6986016" cy="1130219"/>
            </a:xfrm>
            <a:prstGeom prst="roundRect">
              <a:avLst>
                <a:gd fmla="val 16667" name="adj"/>
              </a:avLst>
            </a:prstGeom>
            <a:gradFill>
              <a:gsLst>
                <a:gs pos="0">
                  <a:srgbClr val="55B7D3"/>
                </a:gs>
                <a:gs pos="50000">
                  <a:srgbClr val="2AB3D5"/>
                </a:gs>
                <a:gs pos="100000">
                  <a:srgbClr val="1DA2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txBox="1"/>
            <p:nvPr/>
          </p:nvSpPr>
          <p:spPr>
            <a:xfrm>
              <a:off x="55173" y="1326134"/>
              <a:ext cx="6875670" cy="1019873"/>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Arial"/>
                <a:buNone/>
              </a:pPr>
              <a:r>
                <a:rPr b="1" lang="en-US" sz="2100">
                  <a:solidFill>
                    <a:schemeClr val="lt1"/>
                  </a:solidFill>
                  <a:latin typeface="Arial"/>
                  <a:ea typeface="Arial"/>
                  <a:cs typeface="Arial"/>
                  <a:sym typeface="Arial"/>
                </a:rPr>
                <a:t>negli uffici di segreteria </a:t>
              </a:r>
              <a:r>
                <a:rPr lang="en-US" sz="2100">
                  <a:solidFill>
                    <a:schemeClr val="lt1"/>
                  </a:solidFill>
                  <a:latin typeface="Arial"/>
                  <a:ea typeface="Arial"/>
                  <a:cs typeface="Arial"/>
                  <a:sym typeface="Arial"/>
                </a:rPr>
                <a:t>su espressa richiesta di un componente del personale della Scuola e/o chiedendo il permesso all’insegnante;</a:t>
              </a:r>
              <a:endParaRPr sz="2100">
                <a:solidFill>
                  <a:schemeClr val="lt1"/>
                </a:solidFill>
                <a:latin typeface="Calibri"/>
                <a:ea typeface="Calibri"/>
                <a:cs typeface="Calibri"/>
                <a:sym typeface="Calibri"/>
              </a:endParaRPr>
            </a:p>
          </p:txBody>
        </p:sp>
        <p:sp>
          <p:nvSpPr>
            <p:cNvPr id="271" name="Google Shape;271;p14"/>
            <p:cNvSpPr/>
            <p:nvPr/>
          </p:nvSpPr>
          <p:spPr>
            <a:xfrm>
              <a:off x="0" y="2461662"/>
              <a:ext cx="6986016" cy="1130219"/>
            </a:xfrm>
            <a:prstGeom prst="roundRect">
              <a:avLst>
                <a:gd fmla="val 16667" name="adj"/>
              </a:avLst>
            </a:prstGeom>
            <a:solidFill>
              <a:srgbClr val="26AC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txBox="1"/>
            <p:nvPr/>
          </p:nvSpPr>
          <p:spPr>
            <a:xfrm>
              <a:off x="55173" y="2516835"/>
              <a:ext cx="6875670" cy="1019873"/>
            </a:xfrm>
            <a:prstGeom prst="rect">
              <a:avLst/>
            </a:prstGeom>
            <a:noFill/>
            <a:ln>
              <a:noFill/>
            </a:ln>
          </p:spPr>
          <p:txBody>
            <a:bodyPr anchorCtr="0" anchor="ctr"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Arial"/>
                <a:buNone/>
              </a:pPr>
              <a:r>
                <a:rPr b="1" lang="en-US" sz="2100">
                  <a:solidFill>
                    <a:schemeClr val="lt1"/>
                  </a:solidFill>
                  <a:latin typeface="Arial"/>
                  <a:ea typeface="Arial"/>
                  <a:cs typeface="Arial"/>
                  <a:sym typeface="Arial"/>
                </a:rPr>
                <a:t>ai servizi igienici </a:t>
              </a:r>
              <a:r>
                <a:rPr lang="en-US" sz="2100">
                  <a:solidFill>
                    <a:schemeClr val="lt1"/>
                  </a:solidFill>
                  <a:latin typeface="Arial"/>
                  <a:ea typeface="Arial"/>
                  <a:cs typeface="Arial"/>
                  <a:sym typeface="Arial"/>
                </a:rPr>
                <a:t>se non presenti all’interno del proprio settore.</a:t>
              </a:r>
              <a:endParaRPr sz="2100">
                <a:solidFill>
                  <a:schemeClr val="lt1"/>
                </a:solidFill>
                <a:latin typeface="Calibri"/>
                <a:ea typeface="Calibri"/>
                <a:cs typeface="Calibri"/>
                <a:sym typeface="Calibri"/>
              </a:endParaRPr>
            </a:p>
          </p:txBody>
        </p:sp>
      </p:grpSp>
      <p:sp>
        <p:nvSpPr>
          <p:cNvPr id="273" name="Google Shape;273;p14"/>
          <p:cNvSpPr txBox="1"/>
          <p:nvPr/>
        </p:nvSpPr>
        <p:spPr>
          <a:xfrm>
            <a:off x="321276" y="116804"/>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b="1" sz="41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Suddivisione degli edifici scolastici in settori </a:t>
            </a:r>
            <a:endParaRPr/>
          </a:p>
        </p:txBody>
      </p:sp>
      <p:pic>
        <p:nvPicPr>
          <p:cNvPr descr="Cartello in alluminio formato mm 350x125 e&amp;#39; vietato sost sotto i carichi  (p001791a)" id="274" name="Google Shape;274;p14"/>
          <p:cNvPicPr preferRelativeResize="0"/>
          <p:nvPr/>
        </p:nvPicPr>
        <p:blipFill rotWithShape="1">
          <a:blip r:embed="rId3">
            <a:alphaModFix amt="20000"/>
          </a:blip>
          <a:srcRect b="0" l="0" r="0" t="0"/>
          <a:stretch/>
        </p:blipFill>
        <p:spPr>
          <a:xfrm>
            <a:off x="269624" y="1858780"/>
            <a:ext cx="4534930" cy="4534930"/>
          </a:xfrm>
          <a:prstGeom prst="rect">
            <a:avLst/>
          </a:prstGeom>
          <a:noFill/>
          <a:ln>
            <a:noFill/>
          </a:ln>
        </p:spPr>
      </p:pic>
      <p:sp>
        <p:nvSpPr>
          <p:cNvPr id="275" name="Google Shape;275;p14"/>
          <p:cNvSpPr/>
          <p:nvPr/>
        </p:nvSpPr>
        <p:spPr>
          <a:xfrm>
            <a:off x="345990" y="2438328"/>
            <a:ext cx="4403124"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dk1"/>
                </a:solidFill>
                <a:latin typeface="Arial"/>
                <a:ea typeface="Arial"/>
                <a:cs typeface="Arial"/>
                <a:sym typeface="Arial"/>
              </a:rPr>
              <a:t>Agli studenti è fatto rigoroso divieto di transitare dal settore che comprende l’aula assegnata alla propria classe verso altri settori</a:t>
            </a:r>
            <a:r>
              <a:rPr lang="en-US" sz="1800">
                <a:solidFill>
                  <a:schemeClr val="dk1"/>
                </a:solidFill>
                <a:latin typeface="Arial"/>
                <a:ea typeface="Arial"/>
                <a:cs typeface="Arial"/>
                <a:sym typeface="Arial"/>
              </a:rPr>
              <a:t> per tutta la loro permanenza all’interno degli edifici della scuola, </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TRANNE</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 </a:t>
            </a:r>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quando devono recarsi, sempre rispettando il distanziamento fisico e i sensi di marcia indicati nella segnaletica, e indossando la mascherina:</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PLANIMETRIA_CORTILE.pdf" id="280" name="Google Shape;280;p15"/>
          <p:cNvPicPr preferRelativeResize="0"/>
          <p:nvPr/>
        </p:nvPicPr>
        <p:blipFill rotWithShape="1">
          <a:blip r:embed="rId3">
            <a:alphaModFix/>
          </a:blip>
          <a:srcRect b="5368" l="8285" r="6861" t="4648"/>
          <a:stretch/>
        </p:blipFill>
        <p:spPr>
          <a:xfrm>
            <a:off x="1588229" y="97504"/>
            <a:ext cx="8816613" cy="6606807"/>
          </a:xfrm>
          <a:prstGeom prst="rect">
            <a:avLst/>
          </a:prstGeom>
          <a:noFill/>
          <a:ln cap="flat" cmpd="sng" w="25400">
            <a:solidFill>
              <a:srgbClr val="000000"/>
            </a:solidFill>
            <a:prstDash val="solid"/>
            <a:miter lim="400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16"/>
          <p:cNvPicPr preferRelativeResize="0"/>
          <p:nvPr/>
        </p:nvPicPr>
        <p:blipFill rotWithShape="1">
          <a:blip r:embed="rId3">
            <a:alphaModFix/>
          </a:blip>
          <a:srcRect b="0" l="0" r="0" t="0"/>
          <a:stretch/>
        </p:blipFill>
        <p:spPr>
          <a:xfrm>
            <a:off x="28518" y="0"/>
            <a:ext cx="12134964"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17"/>
          <p:cNvPicPr preferRelativeResize="0"/>
          <p:nvPr/>
        </p:nvPicPr>
        <p:blipFill rotWithShape="1">
          <a:blip r:embed="rId3">
            <a:alphaModFix/>
          </a:blip>
          <a:srcRect b="0" l="0" r="0" t="0"/>
          <a:stretch/>
        </p:blipFill>
        <p:spPr>
          <a:xfrm>
            <a:off x="40314" y="0"/>
            <a:ext cx="12111371"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8"/>
          <p:cNvPicPr preferRelativeResize="0"/>
          <p:nvPr/>
        </p:nvPicPr>
        <p:blipFill rotWithShape="1">
          <a:blip r:embed="rId3">
            <a:alphaModFix/>
          </a:blip>
          <a:srcRect b="0" l="0" r="0" t="0"/>
          <a:stretch/>
        </p:blipFill>
        <p:spPr>
          <a:xfrm>
            <a:off x="48120" y="0"/>
            <a:ext cx="12095759"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19"/>
          <p:cNvPicPr preferRelativeResize="0"/>
          <p:nvPr/>
        </p:nvPicPr>
        <p:blipFill rotWithShape="1">
          <a:blip r:embed="rId3">
            <a:alphaModFix/>
          </a:blip>
          <a:srcRect b="0" l="0" r="0" t="0"/>
          <a:stretch/>
        </p:blipFill>
        <p:spPr>
          <a:xfrm>
            <a:off x="10804" y="0"/>
            <a:ext cx="12170391"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revention Animation Illustration. How to Stock Footage Video (100%  Royalty-free) 1047937012 | Shutterstock" id="104" name="Google Shape;104;p2"/>
          <p:cNvPicPr preferRelativeResize="0"/>
          <p:nvPr/>
        </p:nvPicPr>
        <p:blipFill rotWithShape="1">
          <a:blip r:embed="rId3">
            <a:alphaModFix amt="50000"/>
          </a:blip>
          <a:srcRect b="0" l="0" r="0" t="0"/>
          <a:stretch/>
        </p:blipFill>
        <p:spPr>
          <a:xfrm>
            <a:off x="1" y="1"/>
            <a:ext cx="12192000" cy="6857999"/>
          </a:xfrm>
          <a:prstGeom prst="rect">
            <a:avLst/>
          </a:prstGeom>
          <a:noFill/>
          <a:ln>
            <a:noFill/>
          </a:ln>
        </p:spPr>
      </p:pic>
      <p:sp>
        <p:nvSpPr>
          <p:cNvPr id="105" name="Google Shape;105;p2"/>
          <p:cNvSpPr/>
          <p:nvPr/>
        </p:nvSpPr>
        <p:spPr>
          <a:xfrm>
            <a:off x="6194259" y="609600"/>
            <a:ext cx="5372101" cy="5513767"/>
          </a:xfrm>
          <a:custGeom>
            <a:rect b="b" l="l" r="r" t="t"/>
            <a:pathLst>
              <a:path extrusionOk="0" h="5513767" w="5372101">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chemeClr val="lt1"/>
          </a:solidFill>
          <a:ln>
            <a:noFill/>
          </a:ln>
          <a:effectLst>
            <a:outerShdw blurRad="25400" rotWithShape="0" algn="tl" dir="3000000" dist="12700">
              <a:srgbClr val="000000">
                <a:alpha val="2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2"/>
          <p:cNvSpPr/>
          <p:nvPr/>
        </p:nvSpPr>
        <p:spPr>
          <a:xfrm>
            <a:off x="6651086" y="1228045"/>
            <a:ext cx="4458446" cy="442895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Il Regolamento, adottato per l’anno scolastico 2020/2021, si intende </a:t>
            </a:r>
            <a:r>
              <a:rPr b="1" lang="en-US" sz="2000">
                <a:solidFill>
                  <a:schemeClr val="dk1"/>
                </a:solidFill>
                <a:latin typeface="Arial"/>
                <a:ea typeface="Arial"/>
                <a:cs typeface="Arial"/>
                <a:sym typeface="Arial"/>
              </a:rPr>
              <a:t>PROROGATO</a:t>
            </a:r>
            <a:r>
              <a:rPr lang="en-US" sz="2000">
                <a:solidFill>
                  <a:schemeClr val="dk1"/>
                </a:solidFill>
                <a:latin typeface="Arial"/>
                <a:ea typeface="Arial"/>
                <a:cs typeface="Arial"/>
                <a:sym typeface="Arial"/>
              </a:rPr>
              <a:t> anche per l’anno scolastico 2021-22, con i dovuti aggiornamenti dettati dalle modifiche normative successivamente intervenute.</a:t>
            </a:r>
            <a:endParaRPr/>
          </a:p>
          <a:p>
            <a:pPr indent="127000" lvl="0" marL="0" marR="0" rtl="0" algn="l">
              <a:lnSpc>
                <a:spcPct val="90000"/>
              </a:lnSpc>
              <a:spcBef>
                <a:spcPts val="6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0" lvl="0" marL="0" marR="0" rtl="0" algn="l">
              <a:lnSpc>
                <a:spcPct val="90000"/>
              </a:lnSpc>
              <a:spcBef>
                <a:spcPts val="600"/>
              </a:spcBef>
              <a:spcAft>
                <a:spcPts val="0"/>
              </a:spcAft>
              <a:buClr>
                <a:schemeClr val="dk1"/>
              </a:buClr>
              <a:buSzPts val="2000"/>
              <a:buFont typeface="Arial"/>
              <a:buChar char="•"/>
            </a:pPr>
            <a:r>
              <a:rPr lang="en-US" sz="2000">
                <a:solidFill>
                  <a:schemeClr val="dk1"/>
                </a:solidFill>
                <a:latin typeface="Arial"/>
                <a:ea typeface="Arial"/>
                <a:cs typeface="Arial"/>
                <a:sym typeface="Arial"/>
              </a:rPr>
              <a:t>La mancata osservanza delle norme contenute nel Regolamento  </a:t>
            </a:r>
            <a:r>
              <a:rPr b="1" lang="en-US" sz="2000">
                <a:solidFill>
                  <a:schemeClr val="dk1"/>
                </a:solidFill>
                <a:latin typeface="Arial"/>
                <a:ea typeface="Arial"/>
                <a:cs typeface="Arial"/>
                <a:sym typeface="Arial"/>
              </a:rPr>
              <a:t>può portare a sanzioni disciplinari </a:t>
            </a:r>
            <a:r>
              <a:rPr lang="en-US" sz="2000">
                <a:solidFill>
                  <a:schemeClr val="dk1"/>
                </a:solidFill>
                <a:latin typeface="Arial"/>
                <a:ea typeface="Arial"/>
                <a:cs typeface="Arial"/>
                <a:sym typeface="Arial"/>
              </a:rPr>
              <a:t>sia per il personale della scuola che per gli studenti.</a:t>
            </a:r>
            <a:endParaRPr/>
          </a:p>
          <a:p>
            <a:pPr indent="0" lvl="0" marL="0" marR="0" rtl="0" algn="l">
              <a:lnSpc>
                <a:spcPct val="90000"/>
              </a:lnSpc>
              <a:spcBef>
                <a:spcPts val="600"/>
              </a:spcBef>
              <a:spcAft>
                <a:spcPts val="0"/>
              </a:spcAft>
              <a:buNone/>
            </a:pPr>
            <a:r>
              <a:t/>
            </a:r>
            <a:endParaRPr sz="2000">
              <a:solidFill>
                <a:schemeClr val="dk1"/>
              </a:solidFill>
              <a:latin typeface="Arial"/>
              <a:ea typeface="Arial"/>
              <a:cs typeface="Arial"/>
              <a:sym typeface="Arial"/>
            </a:endParaRPr>
          </a:p>
        </p:txBody>
      </p:sp>
      <p:sp>
        <p:nvSpPr>
          <p:cNvPr id="107" name="Google Shape;107;p2"/>
          <p:cNvSpPr/>
          <p:nvPr/>
        </p:nvSpPr>
        <p:spPr>
          <a:xfrm>
            <a:off x="6194259" y="609600"/>
            <a:ext cx="5372101" cy="5513767"/>
          </a:xfrm>
          <a:custGeom>
            <a:rect b="b" l="l" r="r" t="t"/>
            <a:pathLst>
              <a:path extrusionOk="0" h="5513767" w="5372101">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
          <p:cNvSpPr/>
          <p:nvPr/>
        </p:nvSpPr>
        <p:spPr>
          <a:xfrm>
            <a:off x="8026434" y="399531"/>
            <a:ext cx="1707751" cy="428984"/>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2"/>
          <p:cNvSpPr/>
          <p:nvPr/>
        </p:nvSpPr>
        <p:spPr>
          <a:xfrm>
            <a:off x="276557" y="6123367"/>
            <a:ext cx="11289803" cy="55399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000">
                <a:solidFill>
                  <a:srgbClr val="000000"/>
                </a:solidFill>
                <a:latin typeface="Arial"/>
                <a:ea typeface="Arial"/>
                <a:cs typeface="Arial"/>
                <a:sym typeface="Arial"/>
              </a:rPr>
              <a:t>- D. L.  n. 111 del 6 agosto 2021</a:t>
            </a:r>
            <a:endParaRPr sz="1000">
              <a:solidFill>
                <a:schemeClr val="dk1"/>
              </a:solidFill>
              <a:latin typeface="Arial"/>
              <a:ea typeface="Arial"/>
              <a:cs typeface="Arial"/>
              <a:sym typeface="Arial"/>
            </a:endParaRPr>
          </a:p>
          <a:p>
            <a:pPr indent="0" lvl="0" marL="0" marR="0" rtl="0" algn="just">
              <a:spcBef>
                <a:spcPts val="0"/>
              </a:spcBef>
              <a:spcAft>
                <a:spcPts val="0"/>
              </a:spcAft>
              <a:buNone/>
            </a:pPr>
            <a:r>
              <a:rPr b="1" lang="en-US" sz="1000">
                <a:solidFill>
                  <a:srgbClr val="000000"/>
                </a:solidFill>
                <a:latin typeface="Arial"/>
                <a:ea typeface="Arial"/>
                <a:cs typeface="Arial"/>
                <a:sym typeface="Arial"/>
              </a:rPr>
              <a:t>- </a:t>
            </a:r>
            <a:r>
              <a:rPr lang="en-US" sz="1000">
                <a:solidFill>
                  <a:srgbClr val="000000"/>
                </a:solidFill>
                <a:latin typeface="Arial"/>
                <a:ea typeface="Arial"/>
                <a:cs typeface="Arial"/>
                <a:sym typeface="Arial"/>
              </a:rPr>
              <a:t>DM 257 del 6 agosto 2021, Piano scuola 2021-22: documento per la pianificazione delle attività scolastiche, educative e formative nelle istituzioni del Sistema nazionale di istruzione </a:t>
            </a:r>
            <a:endParaRPr sz="1000">
              <a:solidFill>
                <a:schemeClr val="dk1"/>
              </a:solidFill>
              <a:latin typeface="Arial"/>
              <a:ea typeface="Arial"/>
              <a:cs typeface="Arial"/>
              <a:sym typeface="Arial"/>
            </a:endParaRPr>
          </a:p>
          <a:p>
            <a:pPr indent="0" lvl="0" marL="0" marR="0" rtl="0" algn="just">
              <a:spcBef>
                <a:spcPts val="0"/>
              </a:spcBef>
              <a:spcAft>
                <a:spcPts val="0"/>
              </a:spcAft>
              <a:buNone/>
            </a:pPr>
            <a:r>
              <a:rPr b="1" lang="en-US" sz="1000">
                <a:solidFill>
                  <a:srgbClr val="000000"/>
                </a:solidFill>
                <a:latin typeface="Arial"/>
                <a:ea typeface="Arial"/>
                <a:cs typeface="Arial"/>
                <a:sym typeface="Arial"/>
              </a:rPr>
              <a:t>- </a:t>
            </a:r>
            <a:r>
              <a:rPr lang="en-US" sz="1000">
                <a:solidFill>
                  <a:srgbClr val="000000"/>
                </a:solidFill>
                <a:latin typeface="Arial"/>
                <a:ea typeface="Arial"/>
                <a:cs typeface="Arial"/>
                <a:sym typeface="Arial"/>
              </a:rPr>
              <a:t>Protocollo d’intesa per garantire l’avvio dell’anno scolastico nel rispetto delle regole di sicurezza per il contenimento della diffusione di Covid19 del 14 agosto 2021</a:t>
            </a:r>
            <a:endParaRPr sz="10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20"/>
          <p:cNvPicPr preferRelativeResize="0"/>
          <p:nvPr/>
        </p:nvPicPr>
        <p:blipFill rotWithShape="1">
          <a:blip r:embed="rId3">
            <a:alphaModFix/>
          </a:blip>
          <a:srcRect b="0" l="0" r="0" t="0"/>
          <a:stretch/>
        </p:blipFill>
        <p:spPr>
          <a:xfrm>
            <a:off x="0" y="23471"/>
            <a:ext cx="12192000" cy="681105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Immagine che contiene mappa&#10;&#10;Descrizione generata automaticamente" id="310" name="Google Shape;310;p21"/>
          <p:cNvPicPr preferRelativeResize="0"/>
          <p:nvPr/>
        </p:nvPicPr>
        <p:blipFill rotWithShape="1">
          <a:blip r:embed="rId3">
            <a:alphaModFix/>
          </a:blip>
          <a:srcRect b="0" l="0" r="0" t="0"/>
          <a:stretch/>
        </p:blipFill>
        <p:spPr>
          <a:xfrm>
            <a:off x="51748" y="0"/>
            <a:ext cx="12088504"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22"/>
          <p:cNvPicPr preferRelativeResize="0"/>
          <p:nvPr/>
        </p:nvPicPr>
        <p:blipFill rotWithShape="1">
          <a:blip r:embed="rId3">
            <a:alphaModFix/>
          </a:blip>
          <a:srcRect b="0" l="0" r="0" t="0"/>
          <a:stretch/>
        </p:blipFill>
        <p:spPr>
          <a:xfrm>
            <a:off x="0" y="17899"/>
            <a:ext cx="12192000" cy="68222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23"/>
          <p:cNvPicPr preferRelativeResize="0"/>
          <p:nvPr/>
        </p:nvPicPr>
        <p:blipFill rotWithShape="1">
          <a:blip r:embed="rId3">
            <a:alphaModFix/>
          </a:blip>
          <a:srcRect b="0" l="0" r="0" t="0"/>
          <a:stretch/>
        </p:blipFill>
        <p:spPr>
          <a:xfrm>
            <a:off x="0" y="40627"/>
            <a:ext cx="12192000" cy="677674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24"/>
          <p:cNvPicPr preferRelativeResize="0"/>
          <p:nvPr/>
        </p:nvPicPr>
        <p:blipFill rotWithShape="1">
          <a:blip r:embed="rId3">
            <a:alphaModFix/>
          </a:blip>
          <a:srcRect b="0" l="0" r="0" t="0"/>
          <a:stretch/>
        </p:blipFill>
        <p:spPr>
          <a:xfrm>
            <a:off x="0" y="56527"/>
            <a:ext cx="12192000" cy="67449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5"/>
          <p:cNvPicPr preferRelativeResize="0"/>
          <p:nvPr/>
        </p:nvPicPr>
        <p:blipFill rotWithShape="1">
          <a:blip r:embed="rId3">
            <a:alphaModFix/>
          </a:blip>
          <a:srcRect b="0" l="0" r="0" t="0"/>
          <a:stretch/>
        </p:blipFill>
        <p:spPr>
          <a:xfrm>
            <a:off x="0" y="47919"/>
            <a:ext cx="12192000" cy="676216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26"/>
          <p:cNvPicPr preferRelativeResize="0"/>
          <p:nvPr/>
        </p:nvPicPr>
        <p:blipFill rotWithShape="1">
          <a:blip r:embed="rId3">
            <a:alphaModFix/>
          </a:blip>
          <a:srcRect b="0" l="0" r="0" t="0"/>
          <a:stretch/>
        </p:blipFill>
        <p:spPr>
          <a:xfrm>
            <a:off x="0" y="36088"/>
            <a:ext cx="12192000" cy="67858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27"/>
          <p:cNvPicPr preferRelativeResize="0"/>
          <p:nvPr/>
        </p:nvPicPr>
        <p:blipFill rotWithShape="1">
          <a:blip r:embed="rId3">
            <a:alphaModFix/>
          </a:blip>
          <a:srcRect b="0" l="0" r="0" t="0"/>
          <a:stretch/>
        </p:blipFill>
        <p:spPr>
          <a:xfrm>
            <a:off x="0" y="25272"/>
            <a:ext cx="12192000" cy="680745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28"/>
          <p:cNvPicPr preferRelativeResize="0"/>
          <p:nvPr/>
        </p:nvPicPr>
        <p:blipFill rotWithShape="1">
          <a:blip r:embed="rId3">
            <a:alphaModFix/>
          </a:blip>
          <a:srcRect b="0" l="0" r="0" t="0"/>
          <a:stretch/>
        </p:blipFill>
        <p:spPr>
          <a:xfrm>
            <a:off x="0" y="4165"/>
            <a:ext cx="12192000" cy="68496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9"/>
          <p:cNvSpPr txBox="1"/>
          <p:nvPr/>
        </p:nvSpPr>
        <p:spPr>
          <a:xfrm>
            <a:off x="0" y="1623368"/>
            <a:ext cx="8390238" cy="511782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00000"/>
              </a:lnSpc>
              <a:spcBef>
                <a:spcPts val="0"/>
              </a:spcBef>
              <a:spcAft>
                <a:spcPts val="0"/>
              </a:spcAft>
              <a:buClr>
                <a:schemeClr val="dk1"/>
              </a:buClr>
              <a:buSzPts val="1000"/>
              <a:buFont typeface="Noto Sans Symbols"/>
              <a:buChar char="⮚"/>
            </a:pPr>
            <a:r>
              <a:rPr lang="en-US" sz="1800">
                <a:solidFill>
                  <a:schemeClr val="dk1"/>
                </a:solidFill>
                <a:latin typeface="Arial"/>
                <a:ea typeface="Arial"/>
                <a:cs typeface="Arial"/>
                <a:sym typeface="Arial"/>
              </a:rPr>
              <a:t>Durante lo svolgimento delle attività didattiche, le studentesse e gli studenti dovranno sempre indossare la mascherina chirurgica e mantenere il </a:t>
            </a:r>
            <a:r>
              <a:rPr b="1" lang="en-US" sz="1800">
                <a:solidFill>
                  <a:schemeClr val="dk1"/>
                </a:solidFill>
                <a:latin typeface="Arial"/>
                <a:ea typeface="Arial"/>
                <a:cs typeface="Arial"/>
                <a:sym typeface="Arial"/>
              </a:rPr>
              <a:t>distanziamento fisico interpersonale di almeno 1 metro - </a:t>
            </a:r>
            <a:r>
              <a:rPr b="1" lang="en-US" sz="1800">
                <a:solidFill>
                  <a:schemeClr val="dk1"/>
                </a:solidFill>
                <a:highlight>
                  <a:srgbClr val="00FFFF"/>
                </a:highlight>
                <a:latin typeface="Arial"/>
                <a:ea typeface="Arial"/>
                <a:cs typeface="Arial"/>
                <a:sym typeface="Arial"/>
              </a:rPr>
              <a:t>NELLE AULE IN CUI È POSSIBILE </a:t>
            </a:r>
            <a:r>
              <a:rPr b="1" lang="en-US" sz="1800">
                <a:solidFill>
                  <a:schemeClr val="dk1"/>
                </a:solidFill>
                <a:latin typeface="Arial"/>
                <a:ea typeface="Arial"/>
                <a:cs typeface="Arial"/>
                <a:sym typeface="Arial"/>
              </a:rPr>
              <a:t>-</a:t>
            </a:r>
            <a:r>
              <a:rPr lang="en-US" sz="1800">
                <a:solidFill>
                  <a:schemeClr val="dk1"/>
                </a:solidFill>
                <a:latin typeface="Arial"/>
                <a:ea typeface="Arial"/>
                <a:cs typeface="Arial"/>
                <a:sym typeface="Arial"/>
              </a:rPr>
              <a:t> nei laboratori e negli altri ambienti scolastici, e di almeno 2 metri nelle palestre.</a:t>
            </a:r>
            <a:endParaRPr/>
          </a:p>
          <a:p>
            <a:pPr indent="0" lvl="0" marL="0" marR="0" rtl="0" algn="l">
              <a:lnSpc>
                <a:spcPct val="100000"/>
              </a:lnSpc>
              <a:spcBef>
                <a:spcPts val="1000"/>
              </a:spcBef>
              <a:spcAft>
                <a:spcPts val="0"/>
              </a:spcAft>
              <a:buClr>
                <a:schemeClr val="dk1"/>
              </a:buClr>
              <a:buSzPts val="1000"/>
              <a:buFont typeface="Arial"/>
              <a:buNone/>
            </a:pPr>
            <a:r>
              <a:t/>
            </a:r>
            <a:endParaRPr sz="1800">
              <a:solidFill>
                <a:schemeClr val="dk1"/>
              </a:solidFill>
              <a:latin typeface="Arial"/>
              <a:ea typeface="Arial"/>
              <a:cs typeface="Arial"/>
              <a:sym typeface="Arial"/>
            </a:endParaRPr>
          </a:p>
          <a:p>
            <a:pPr indent="-228600" lvl="0" marL="228600" marR="0" rtl="0" algn="just">
              <a:lnSpc>
                <a:spcPct val="100000"/>
              </a:lnSpc>
              <a:spcBef>
                <a:spcPts val="1000"/>
              </a:spcBef>
              <a:spcAft>
                <a:spcPts val="0"/>
              </a:spcAft>
              <a:buClr>
                <a:schemeClr val="dk1"/>
              </a:buClr>
              <a:buSzPts val="1000"/>
              <a:buFont typeface="Noto Sans Symbols"/>
              <a:buChar char="⮚"/>
            </a:pPr>
            <a:r>
              <a:rPr lang="en-US" sz="1800">
                <a:solidFill>
                  <a:schemeClr val="dk1"/>
                </a:solidFill>
                <a:latin typeface="Arial"/>
                <a:ea typeface="Arial"/>
                <a:cs typeface="Arial"/>
                <a:sym typeface="Arial"/>
              </a:rPr>
              <a:t>Ciascuna aula didattica e ciascun laboratorio della scuola ha una capienza indicata e nota. L’aula è stata allestita in modo da garantire il distanziamento di 1 metro tra le rime buccali degli studenti, </a:t>
            </a:r>
            <a:r>
              <a:rPr b="1" lang="en-US" sz="1800">
                <a:solidFill>
                  <a:schemeClr val="dk1"/>
                </a:solidFill>
                <a:highlight>
                  <a:srgbClr val="00FFFF"/>
                </a:highlight>
                <a:latin typeface="Arial"/>
                <a:ea typeface="Arial"/>
                <a:cs typeface="Arial"/>
                <a:sym typeface="Arial"/>
              </a:rPr>
              <a:t>NELLE AULE IN CUI È POSSIBILE</a:t>
            </a:r>
            <a:r>
              <a:rPr b="1" lang="en-US" sz="1800">
                <a:solidFill>
                  <a:schemeClr val="dk1"/>
                </a:solidFill>
                <a:latin typeface="Arial"/>
                <a:ea typeface="Arial"/>
                <a:cs typeface="Arial"/>
                <a:sym typeface="Arial"/>
              </a:rPr>
              <a:t>,</a:t>
            </a:r>
            <a:r>
              <a:rPr lang="en-US" sz="1800">
                <a:solidFill>
                  <a:schemeClr val="dk1"/>
                </a:solidFill>
                <a:latin typeface="Arial"/>
                <a:ea typeface="Arial"/>
                <a:cs typeface="Arial"/>
                <a:sym typeface="Arial"/>
              </a:rPr>
              <a:t> e </a:t>
            </a:r>
            <a:r>
              <a:rPr b="1" lang="en-US" sz="1800">
                <a:solidFill>
                  <a:schemeClr val="dk1"/>
                </a:solidFill>
                <a:latin typeface="Arial"/>
                <a:ea typeface="Arial"/>
                <a:cs typeface="Arial"/>
                <a:sym typeface="Arial"/>
              </a:rPr>
              <a:t>2 metri lineari tra docente e alunno</a:t>
            </a:r>
            <a:r>
              <a:rPr lang="en-US" sz="1800">
                <a:solidFill>
                  <a:schemeClr val="dk1"/>
                </a:solidFill>
                <a:latin typeface="Arial"/>
                <a:ea typeface="Arial"/>
                <a:cs typeface="Arial"/>
                <a:sym typeface="Arial"/>
              </a:rPr>
              <a:t>.</a:t>
            </a:r>
            <a:endParaRPr/>
          </a:p>
          <a:p>
            <a:pPr indent="-165100" lvl="0" marL="228600" marR="0" rtl="0" algn="l">
              <a:lnSpc>
                <a:spcPct val="100000"/>
              </a:lnSpc>
              <a:spcBef>
                <a:spcPts val="1000"/>
              </a:spcBef>
              <a:spcAft>
                <a:spcPts val="0"/>
              </a:spcAft>
              <a:buClr>
                <a:schemeClr val="dk1"/>
              </a:buClr>
              <a:buSzPts val="1000"/>
              <a:buFont typeface="Noto Sans Symbols"/>
              <a:buNone/>
            </a:pPr>
            <a:r>
              <a:t/>
            </a:r>
            <a:endParaRPr sz="1800">
              <a:solidFill>
                <a:schemeClr val="dk1"/>
              </a:solidFill>
              <a:latin typeface="Arial"/>
              <a:ea typeface="Arial"/>
              <a:cs typeface="Arial"/>
              <a:sym typeface="Arial"/>
            </a:endParaRPr>
          </a:p>
          <a:p>
            <a:pPr indent="-228600" lvl="0" marL="228600" marR="0" rtl="0" algn="just">
              <a:lnSpc>
                <a:spcPct val="100000"/>
              </a:lnSpc>
              <a:spcBef>
                <a:spcPts val="1000"/>
              </a:spcBef>
              <a:spcAft>
                <a:spcPts val="0"/>
              </a:spcAft>
              <a:buClr>
                <a:srgbClr val="000000"/>
              </a:buClr>
              <a:buSzPts val="1000"/>
              <a:buFont typeface="Noto Sans Symbols"/>
              <a:buChar char="⮚"/>
            </a:pPr>
            <a:r>
              <a:rPr lang="en-US" sz="1800">
                <a:solidFill>
                  <a:srgbClr val="000000"/>
                </a:solidFill>
                <a:latin typeface="Arial"/>
                <a:ea typeface="Arial"/>
                <a:cs typeface="Arial"/>
                <a:sym typeface="Arial"/>
              </a:rPr>
              <a:t>Ai </a:t>
            </a:r>
            <a:r>
              <a:rPr b="1" lang="en-US" sz="1800">
                <a:solidFill>
                  <a:srgbClr val="000000"/>
                </a:solidFill>
                <a:latin typeface="Arial"/>
                <a:ea typeface="Arial"/>
                <a:cs typeface="Arial"/>
                <a:sym typeface="Arial"/>
              </a:rPr>
              <a:t>docenti di sostegno</a:t>
            </a:r>
            <a:r>
              <a:rPr lang="en-US" sz="1800">
                <a:solidFill>
                  <a:srgbClr val="000000"/>
                </a:solidFill>
                <a:latin typeface="Arial"/>
                <a:ea typeface="Arial"/>
                <a:cs typeface="Arial"/>
                <a:sym typeface="Arial"/>
              </a:rPr>
              <a:t> è consentito prendere posto vicino agli studenti, solo per un periodo di tempo limitato allo svolgimento di una specifica attività didattica, con dotazione </a:t>
            </a:r>
            <a:r>
              <a:rPr b="1" lang="en-US" sz="1800">
                <a:solidFill>
                  <a:srgbClr val="000000"/>
                </a:solidFill>
                <a:latin typeface="Arial"/>
                <a:ea typeface="Arial"/>
                <a:cs typeface="Arial"/>
                <a:sym typeface="Arial"/>
              </a:rPr>
              <a:t>di mascherina chirurgica e visiera</a:t>
            </a:r>
            <a:endParaRPr sz="1800">
              <a:solidFill>
                <a:schemeClr val="dk1"/>
              </a:solidFill>
              <a:latin typeface="Arial"/>
              <a:ea typeface="Arial"/>
              <a:cs typeface="Arial"/>
              <a:sym typeface="Arial"/>
            </a:endParaRPr>
          </a:p>
        </p:txBody>
      </p:sp>
      <p:pic>
        <p:nvPicPr>
          <p:cNvPr descr="Prevention Animation Illustration. How to Stock Footage Video (100%  Royalty-free) 1047937012 | Shutterstock" id="351" name="Google Shape;351;p29"/>
          <p:cNvPicPr preferRelativeResize="0"/>
          <p:nvPr/>
        </p:nvPicPr>
        <p:blipFill rotWithShape="1">
          <a:blip r:embed="rId3">
            <a:alphaModFix amt="70000"/>
          </a:blip>
          <a:srcRect b="0" l="24969" r="26122" t="0"/>
          <a:stretch/>
        </p:blipFill>
        <p:spPr>
          <a:xfrm>
            <a:off x="8217242" y="10"/>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352" name="Google Shape;352;p29"/>
          <p:cNvSpPr txBox="1"/>
          <p:nvPr/>
        </p:nvSpPr>
        <p:spPr>
          <a:xfrm>
            <a:off x="321276" y="116804"/>
            <a:ext cx="10937700" cy="18072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a:p>
          <a:p>
            <a:pPr indent="0" lvl="0" marL="0" marR="0" rtl="0" algn="l">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Suddivisione degli edifici scolastici in settori </a:t>
            </a:r>
            <a:endParaRPr b="1" sz="2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revention Animation Illustration. How to Stock Footage Video (100%  Royalty-free) 1047937012 | Shutterstock" id="115" name="Google Shape;115;p3"/>
          <p:cNvPicPr preferRelativeResize="0"/>
          <p:nvPr/>
        </p:nvPicPr>
        <p:blipFill rotWithShape="1">
          <a:blip r:embed="rId3">
            <a:alphaModFix amt="50000"/>
          </a:blip>
          <a:srcRect b="0" l="0" r="0" t="0"/>
          <a:stretch/>
        </p:blipFill>
        <p:spPr>
          <a:xfrm>
            <a:off x="1" y="1"/>
            <a:ext cx="12192000" cy="6857999"/>
          </a:xfrm>
          <a:prstGeom prst="rect">
            <a:avLst/>
          </a:prstGeom>
          <a:noFill/>
          <a:ln>
            <a:noFill/>
          </a:ln>
        </p:spPr>
      </p:pic>
      <p:sp>
        <p:nvSpPr>
          <p:cNvPr id="116" name="Google Shape;116;p3"/>
          <p:cNvSpPr/>
          <p:nvPr/>
        </p:nvSpPr>
        <p:spPr>
          <a:xfrm>
            <a:off x="6194259" y="609600"/>
            <a:ext cx="5372101" cy="5513767"/>
          </a:xfrm>
          <a:custGeom>
            <a:rect b="b" l="l" r="r" t="t"/>
            <a:pathLst>
              <a:path extrusionOk="0" h="5513767" w="5372101">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chemeClr val="lt1"/>
          </a:solidFill>
          <a:ln>
            <a:noFill/>
          </a:ln>
          <a:effectLst>
            <a:outerShdw blurRad="25400" rotWithShape="0" algn="tl" dir="3000000" dist="12700">
              <a:srgbClr val="000000">
                <a:alpha val="2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
          <p:cNvSpPr/>
          <p:nvPr/>
        </p:nvSpPr>
        <p:spPr>
          <a:xfrm>
            <a:off x="6651086" y="2524343"/>
            <a:ext cx="4915274" cy="313265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Per l’anno scolastico 2021-22 l’attività scolastica e didattica della scuola dell’infanzia, della scuola primaria e della secondaria di primo e secondo grado e universitaria è </a:t>
            </a:r>
            <a:r>
              <a:rPr b="1" lang="en-US" sz="3200">
                <a:solidFill>
                  <a:schemeClr val="dk1"/>
                </a:solidFill>
                <a:latin typeface="Calibri"/>
                <a:ea typeface="Calibri"/>
                <a:cs typeface="Calibri"/>
                <a:sym typeface="Calibri"/>
              </a:rPr>
              <a:t>svolta in presenza.</a:t>
            </a:r>
            <a:endParaRPr/>
          </a:p>
          <a:p>
            <a:pPr indent="152400" lvl="0" marL="0" marR="0" rtl="0" algn="l">
              <a:lnSpc>
                <a:spcPct val="90000"/>
              </a:lnSpc>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52400" lvl="0" marL="0" marR="0" rtl="0" algn="l">
              <a:lnSpc>
                <a:spcPct val="90000"/>
              </a:lnSpc>
              <a:spcBef>
                <a:spcPts val="6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152400" lvl="0" marL="0" marR="0" rtl="0" algn="l">
              <a:lnSpc>
                <a:spcPct val="90000"/>
              </a:lnSpc>
              <a:spcBef>
                <a:spcPts val="6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118" name="Google Shape;118;p3"/>
          <p:cNvSpPr/>
          <p:nvPr/>
        </p:nvSpPr>
        <p:spPr>
          <a:xfrm>
            <a:off x="6194259" y="609600"/>
            <a:ext cx="5372101" cy="5513767"/>
          </a:xfrm>
          <a:custGeom>
            <a:rect b="b" l="l" r="r" t="t"/>
            <a:pathLst>
              <a:path extrusionOk="0" h="5513767" w="5372101">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3"/>
          <p:cNvSpPr/>
          <p:nvPr/>
        </p:nvSpPr>
        <p:spPr>
          <a:xfrm>
            <a:off x="8026434" y="399531"/>
            <a:ext cx="1707751" cy="428984"/>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0"/>
          <p:cNvSpPr txBox="1"/>
          <p:nvPr/>
        </p:nvSpPr>
        <p:spPr>
          <a:xfrm>
            <a:off x="733168" y="2040903"/>
            <a:ext cx="7236940" cy="4065373"/>
          </a:xfrm>
          <a:prstGeom prst="rect">
            <a:avLst/>
          </a:prstGeom>
          <a:noFill/>
          <a:ln>
            <a:noFill/>
          </a:ln>
        </p:spPr>
        <p:txBody>
          <a:bodyPr anchorCtr="0" anchor="t" bIns="45700" lIns="91425" spcFirstLastPara="1" rIns="91425" wrap="square" tIns="45700">
            <a:noAutofit/>
          </a:bodyPr>
          <a:lstStyle/>
          <a:p>
            <a:pPr indent="-165100" lvl="0" marL="228600" marR="0" rtl="0" algn="just">
              <a:lnSpc>
                <a:spcPct val="100000"/>
              </a:lnSpc>
              <a:spcBef>
                <a:spcPts val="0"/>
              </a:spcBef>
              <a:spcAft>
                <a:spcPts val="0"/>
              </a:spcAft>
              <a:buClr>
                <a:schemeClr val="dk1"/>
              </a:buClr>
              <a:buSzPts val="1000"/>
              <a:buFont typeface="Noto Sans Symbols"/>
              <a:buNone/>
            </a:pPr>
            <a:r>
              <a:t/>
            </a:r>
            <a:endParaRPr sz="2000">
              <a:solidFill>
                <a:schemeClr val="dk1"/>
              </a:solidFill>
              <a:latin typeface="Arial"/>
              <a:ea typeface="Arial"/>
              <a:cs typeface="Arial"/>
              <a:sym typeface="Arial"/>
            </a:endParaRPr>
          </a:p>
          <a:p>
            <a:pPr indent="-228600" lvl="0" marL="228600" marR="0" rtl="0" algn="just">
              <a:lnSpc>
                <a:spcPct val="100000"/>
              </a:lnSpc>
              <a:spcBef>
                <a:spcPts val="1000"/>
              </a:spcBef>
              <a:spcAft>
                <a:spcPts val="0"/>
              </a:spcAft>
              <a:buClr>
                <a:schemeClr val="dk1"/>
              </a:buClr>
              <a:buSzPts val="1000"/>
              <a:buFont typeface="Noto Sans Symbols"/>
              <a:buChar char="⮚"/>
            </a:pPr>
            <a:r>
              <a:rPr b="1" lang="en-US" sz="2000">
                <a:solidFill>
                  <a:schemeClr val="dk1"/>
                </a:solidFill>
                <a:latin typeface="Arial"/>
                <a:ea typeface="Arial"/>
                <a:cs typeface="Arial"/>
                <a:sym typeface="Arial"/>
              </a:rPr>
              <a:t>Ogni alunno è tenuto a non spostarsi </a:t>
            </a:r>
            <a:r>
              <a:rPr lang="en-US" sz="2000">
                <a:solidFill>
                  <a:schemeClr val="dk1"/>
                </a:solidFill>
                <a:latin typeface="Arial"/>
                <a:ea typeface="Arial"/>
                <a:cs typeface="Arial"/>
                <a:sym typeface="Arial"/>
              </a:rPr>
              <a:t>dal banco assegnato.</a:t>
            </a:r>
            <a:endParaRPr/>
          </a:p>
          <a:p>
            <a:pPr indent="-165100" lvl="0" marL="228600" marR="0" rtl="0" algn="just">
              <a:lnSpc>
                <a:spcPct val="100000"/>
              </a:lnSpc>
              <a:spcBef>
                <a:spcPts val="1000"/>
              </a:spcBef>
              <a:spcAft>
                <a:spcPts val="0"/>
              </a:spcAft>
              <a:buClr>
                <a:schemeClr val="dk1"/>
              </a:buClr>
              <a:buSzPts val="1000"/>
              <a:buFont typeface="Noto Sans Symbols"/>
              <a:buNone/>
            </a:pPr>
            <a:r>
              <a:t/>
            </a:r>
            <a:endParaRPr sz="2000">
              <a:solidFill>
                <a:schemeClr val="dk1"/>
              </a:solidFill>
              <a:latin typeface="Arial"/>
              <a:ea typeface="Arial"/>
              <a:cs typeface="Arial"/>
              <a:sym typeface="Arial"/>
            </a:endParaRPr>
          </a:p>
          <a:p>
            <a:pPr indent="-228600" lvl="0" marL="228600" marR="0" rtl="0" algn="just">
              <a:lnSpc>
                <a:spcPct val="100000"/>
              </a:lnSpc>
              <a:spcBef>
                <a:spcPts val="1000"/>
              </a:spcBef>
              <a:spcAft>
                <a:spcPts val="0"/>
              </a:spcAft>
              <a:buClr>
                <a:srgbClr val="000000"/>
              </a:buClr>
              <a:buSzPts val="1000"/>
              <a:buFont typeface="Noto Sans Symbols"/>
              <a:buChar char="⮚"/>
            </a:pPr>
            <a:r>
              <a:rPr b="1" lang="en-US" sz="2000">
                <a:solidFill>
                  <a:srgbClr val="000000"/>
                </a:solidFill>
                <a:latin typeface="Arial"/>
                <a:ea typeface="Arial"/>
                <a:cs typeface="Arial"/>
                <a:sym typeface="Arial"/>
              </a:rPr>
              <a:t>È severamente vietato modificare la sistemazione degli arredi predisposta per ciascun ambiente.</a:t>
            </a:r>
            <a:endParaRPr sz="2000">
              <a:solidFill>
                <a:srgbClr val="000000"/>
              </a:solidFill>
              <a:latin typeface="Arial"/>
              <a:ea typeface="Arial"/>
              <a:cs typeface="Arial"/>
              <a:sym typeface="Arial"/>
            </a:endParaRPr>
          </a:p>
        </p:txBody>
      </p:sp>
      <p:pic>
        <p:nvPicPr>
          <p:cNvPr descr="Prevention Animation Illustration. How to Stock Footage Video (100%  Royalty-free) 1047937012 | Shutterstock" id="358" name="Google Shape;358;p30"/>
          <p:cNvPicPr preferRelativeResize="0"/>
          <p:nvPr/>
        </p:nvPicPr>
        <p:blipFill rotWithShape="1">
          <a:blip r:embed="rId3">
            <a:alphaModFix amt="70000"/>
          </a:blip>
          <a:srcRect b="0" l="24969" r="26122" t="0"/>
          <a:stretch/>
        </p:blipFill>
        <p:spPr>
          <a:xfrm>
            <a:off x="8217242" y="10"/>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359" name="Google Shape;359;p30"/>
          <p:cNvSpPr txBox="1"/>
          <p:nvPr/>
        </p:nvSpPr>
        <p:spPr>
          <a:xfrm>
            <a:off x="321276" y="116804"/>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b="1" sz="41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Suddivisione degli edifici scolastici in settori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1"/>
          <p:cNvSpPr txBox="1"/>
          <p:nvPr/>
        </p:nvSpPr>
        <p:spPr>
          <a:xfrm>
            <a:off x="573560" y="2176827"/>
            <a:ext cx="7805351" cy="4065373"/>
          </a:xfrm>
          <a:prstGeom prst="rect">
            <a:avLst/>
          </a:prstGeom>
          <a:noFill/>
          <a:ln>
            <a:noFill/>
          </a:ln>
        </p:spPr>
        <p:txBody>
          <a:bodyPr anchorCtr="0" anchor="t" bIns="45700" lIns="91425" spcFirstLastPara="1" rIns="91425" wrap="square" tIns="45700">
            <a:noAutofit/>
          </a:bodyPr>
          <a:lstStyle/>
          <a:p>
            <a:pPr indent="-165100" lvl="0" marL="228600" marR="0" rtl="0" algn="just">
              <a:lnSpc>
                <a:spcPct val="100000"/>
              </a:lnSpc>
              <a:spcBef>
                <a:spcPts val="0"/>
              </a:spcBef>
              <a:spcAft>
                <a:spcPts val="0"/>
              </a:spcAft>
              <a:buClr>
                <a:schemeClr val="dk1"/>
              </a:buClr>
              <a:buSzPts val="1000"/>
              <a:buFont typeface="Noto Sans Symbols"/>
              <a:buNone/>
            </a:pPr>
            <a:r>
              <a:t/>
            </a:r>
            <a:endParaRPr sz="1800">
              <a:solidFill>
                <a:schemeClr val="dk1"/>
              </a:solidFill>
              <a:latin typeface="Arial"/>
              <a:ea typeface="Arial"/>
              <a:cs typeface="Arial"/>
              <a:sym typeface="Arial"/>
            </a:endParaRPr>
          </a:p>
          <a:p>
            <a:pPr indent="-228600" lvl="0" marL="228600" marR="0" rtl="0" algn="just">
              <a:lnSpc>
                <a:spcPct val="100000"/>
              </a:lnSpc>
              <a:spcBef>
                <a:spcPts val="1000"/>
              </a:spcBef>
              <a:spcAft>
                <a:spcPts val="0"/>
              </a:spcAft>
              <a:buClr>
                <a:schemeClr val="dk1"/>
              </a:buClr>
              <a:buSzPts val="1800"/>
              <a:buFont typeface="Noto Sans Symbols"/>
              <a:buChar char="⮚"/>
            </a:pPr>
            <a:r>
              <a:rPr b="1" lang="en-US" sz="1800">
                <a:solidFill>
                  <a:schemeClr val="dk1"/>
                </a:solidFill>
                <a:latin typeface="Arial"/>
                <a:ea typeface="Arial"/>
                <a:cs typeface="Arial"/>
                <a:sym typeface="Arial"/>
              </a:rPr>
              <a:t>Sono sospesi i ricevimenti individuali e collettivi dei genitori in presenza </a:t>
            </a:r>
            <a:r>
              <a:rPr lang="en-US" sz="1800">
                <a:solidFill>
                  <a:schemeClr val="dk1"/>
                </a:solidFill>
                <a:latin typeface="Arial"/>
                <a:ea typeface="Arial"/>
                <a:cs typeface="Arial"/>
                <a:sym typeface="Arial"/>
              </a:rPr>
              <a:t>da parte dei docenti, tranne nei casi caratterizzati da particolare urgenza e gravità su richiesta del Dirigente scolastico. </a:t>
            </a:r>
            <a:endParaRPr/>
          </a:p>
          <a:p>
            <a:pPr indent="-114300" lvl="0" marL="228600" marR="0" rtl="0" algn="just">
              <a:lnSpc>
                <a:spcPct val="100000"/>
              </a:lnSpc>
              <a:spcBef>
                <a:spcPts val="10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14300" lvl="0" marL="228600" marR="0" rtl="0" algn="just">
              <a:lnSpc>
                <a:spcPct val="100000"/>
              </a:lnSpc>
              <a:spcBef>
                <a:spcPts val="10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28600" lvl="0" marL="228600" marR="0" rtl="0" algn="just">
              <a:lnSpc>
                <a:spcPct val="100000"/>
              </a:lnSpc>
              <a:spcBef>
                <a:spcPts val="1000"/>
              </a:spcBef>
              <a:spcAft>
                <a:spcPts val="0"/>
              </a:spcAft>
              <a:buClr>
                <a:schemeClr val="dk1"/>
              </a:buClr>
              <a:buSzPts val="1800"/>
              <a:buFont typeface="Noto Sans Symbols"/>
              <a:buChar char="⮚"/>
            </a:pPr>
            <a:r>
              <a:rPr b="1" lang="en-US" sz="1800">
                <a:solidFill>
                  <a:schemeClr val="dk1"/>
                </a:solidFill>
                <a:latin typeface="Arial"/>
                <a:ea typeface="Arial"/>
                <a:cs typeface="Arial"/>
                <a:sym typeface="Arial"/>
              </a:rPr>
              <a:t>Gli incontri informativi tra docenti e genitori si svolgono in modalità a distanza </a:t>
            </a:r>
            <a:r>
              <a:rPr lang="en-US" sz="1800">
                <a:solidFill>
                  <a:schemeClr val="dk1"/>
                </a:solidFill>
                <a:latin typeface="Arial"/>
                <a:ea typeface="Arial"/>
                <a:cs typeface="Arial"/>
                <a:sym typeface="Arial"/>
              </a:rPr>
              <a:t>su prenotazione dei genitori tramite registro elettronico, nell’ora di ricevimento dei docenti.</a:t>
            </a:r>
            <a:endParaRPr sz="1800">
              <a:solidFill>
                <a:schemeClr val="dk1"/>
              </a:solidFill>
              <a:latin typeface="Arial"/>
              <a:ea typeface="Arial"/>
              <a:cs typeface="Arial"/>
              <a:sym typeface="Arial"/>
            </a:endParaRPr>
          </a:p>
          <a:p>
            <a:pPr indent="-114300" lvl="0" marL="228600" marR="0" rtl="0" algn="just">
              <a:lnSpc>
                <a:spcPct val="100000"/>
              </a:lnSpc>
              <a:spcBef>
                <a:spcPts val="1000"/>
              </a:spcBef>
              <a:spcAft>
                <a:spcPts val="0"/>
              </a:spcAft>
              <a:buClr>
                <a:schemeClr val="dk1"/>
              </a:buClr>
              <a:buSzPts val="1800"/>
              <a:buFont typeface="Noto Sans Symbols"/>
              <a:buNone/>
            </a:pPr>
            <a:r>
              <a:t/>
            </a:r>
            <a:endParaRPr b="1" sz="1800">
              <a:solidFill>
                <a:srgbClr val="000000"/>
              </a:solidFill>
              <a:latin typeface="Arial"/>
              <a:ea typeface="Arial"/>
              <a:cs typeface="Arial"/>
              <a:sym typeface="Arial"/>
            </a:endParaRPr>
          </a:p>
        </p:txBody>
      </p:sp>
      <p:pic>
        <p:nvPicPr>
          <p:cNvPr descr="Prevention Animation Illustration. How to Stock Footage Video (100%  Royalty-free) 1047937012 | Shutterstock" id="365" name="Google Shape;365;p31"/>
          <p:cNvPicPr preferRelativeResize="0"/>
          <p:nvPr/>
        </p:nvPicPr>
        <p:blipFill rotWithShape="1">
          <a:blip r:embed="rId3">
            <a:alphaModFix amt="70000"/>
          </a:blip>
          <a:srcRect b="0" l="24969" r="26122" t="0"/>
          <a:stretch/>
        </p:blipFill>
        <p:spPr>
          <a:xfrm>
            <a:off x="8217242" y="10"/>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366" name="Google Shape;366;p31"/>
          <p:cNvSpPr txBox="1"/>
          <p:nvPr/>
        </p:nvSpPr>
        <p:spPr>
          <a:xfrm>
            <a:off x="321276" y="116804"/>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b="1" sz="41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Ricevimenti, riunioni ed assemblee</a:t>
            </a:r>
            <a:endParaRPr/>
          </a:p>
          <a:p>
            <a:pPr indent="0" lvl="0" marL="0" marR="0" rtl="0" algn="l">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2"/>
          <p:cNvSpPr txBox="1"/>
          <p:nvPr/>
        </p:nvSpPr>
        <p:spPr>
          <a:xfrm>
            <a:off x="573560" y="1924109"/>
            <a:ext cx="7805351" cy="4065373"/>
          </a:xfrm>
          <a:prstGeom prst="rect">
            <a:avLst/>
          </a:prstGeom>
          <a:noFill/>
          <a:ln>
            <a:noFill/>
          </a:ln>
        </p:spPr>
        <p:txBody>
          <a:bodyPr anchorCtr="0" anchor="t" bIns="45700" lIns="91425" spcFirstLastPara="1" rIns="91425" wrap="square" tIns="45700">
            <a:noAutofit/>
          </a:bodyPr>
          <a:lstStyle/>
          <a:p>
            <a:pPr indent="-165100" lvl="0" marL="228600" marR="0" rtl="0" algn="l">
              <a:lnSpc>
                <a:spcPct val="100000"/>
              </a:lnSpc>
              <a:spcBef>
                <a:spcPts val="0"/>
              </a:spcBef>
              <a:spcAft>
                <a:spcPts val="0"/>
              </a:spcAft>
              <a:buClr>
                <a:schemeClr val="dk1"/>
              </a:buClr>
              <a:buSzPts val="1000"/>
              <a:buFont typeface="Noto Sans Symbols"/>
              <a:buNone/>
            </a:pPr>
            <a:r>
              <a:t/>
            </a:r>
            <a:endParaRPr sz="1800">
              <a:solidFill>
                <a:schemeClr val="dk1"/>
              </a:solidFill>
              <a:latin typeface="Arial"/>
              <a:ea typeface="Arial"/>
              <a:cs typeface="Arial"/>
              <a:sym typeface="Arial"/>
            </a:endParaRPr>
          </a:p>
          <a:p>
            <a:pPr indent="-228600" lvl="0" marL="228600" marR="0" rtl="0" algn="just">
              <a:lnSpc>
                <a:spcPct val="100000"/>
              </a:lnSpc>
              <a:spcBef>
                <a:spcPts val="1000"/>
              </a:spcBef>
              <a:spcAft>
                <a:spcPts val="0"/>
              </a:spcAft>
              <a:buClr>
                <a:srgbClr val="000000"/>
              </a:buClr>
              <a:buSzPts val="1800"/>
              <a:buFont typeface="Noto Sans Symbols"/>
              <a:buChar char="⮚"/>
            </a:pPr>
            <a:r>
              <a:rPr b="1" lang="en-US" sz="1800">
                <a:solidFill>
                  <a:srgbClr val="000000"/>
                </a:solidFill>
                <a:latin typeface="Arial"/>
                <a:ea typeface="Arial"/>
                <a:cs typeface="Arial"/>
                <a:sym typeface="Arial"/>
              </a:rPr>
              <a:t>È possibile lo svolgimento in videoconferenza delle riunioni degli Organi collegiali e dei diversi gruppi di lavoro dei docenti, convocate dal Dirigente Scolastico o dai docenti coordinatori</a:t>
            </a:r>
            <a:r>
              <a:rPr lang="en-US" sz="1800">
                <a:solidFill>
                  <a:srgbClr val="000000"/>
                </a:solidFill>
                <a:latin typeface="Arial"/>
                <a:ea typeface="Arial"/>
                <a:cs typeface="Arial"/>
                <a:sym typeface="Arial"/>
              </a:rPr>
              <a:t>, nonché delle riunioni di lavoro e sindacali autoconvocate del personale della scuola. </a:t>
            </a:r>
            <a:endParaRPr/>
          </a:p>
          <a:p>
            <a:pPr indent="-114300" lvl="0" marL="228600" marR="0" rtl="0" algn="just">
              <a:lnSpc>
                <a:spcPct val="100000"/>
              </a:lnSpc>
              <a:spcBef>
                <a:spcPts val="1000"/>
              </a:spcBef>
              <a:spcAft>
                <a:spcPts val="0"/>
              </a:spcAft>
              <a:buClr>
                <a:schemeClr val="dk1"/>
              </a:buClr>
              <a:buSzPts val="1800"/>
              <a:buFont typeface="Noto Sans Symbols"/>
              <a:buNone/>
            </a:pPr>
            <a:r>
              <a:t/>
            </a:r>
            <a:endParaRPr sz="1800">
              <a:solidFill>
                <a:srgbClr val="000000"/>
              </a:solidFill>
              <a:latin typeface="Arial"/>
              <a:ea typeface="Arial"/>
              <a:cs typeface="Arial"/>
              <a:sym typeface="Arial"/>
            </a:endParaRPr>
          </a:p>
          <a:p>
            <a:pPr indent="-228600" lvl="0" marL="228600" marR="0" rtl="0" algn="just">
              <a:lnSpc>
                <a:spcPct val="100000"/>
              </a:lnSpc>
              <a:spcBef>
                <a:spcPts val="1000"/>
              </a:spcBef>
              <a:spcAft>
                <a:spcPts val="0"/>
              </a:spcAft>
              <a:buClr>
                <a:srgbClr val="000000"/>
              </a:buClr>
              <a:buSzPts val="1800"/>
              <a:buFont typeface="Noto Sans Symbols"/>
              <a:buChar char="⮚"/>
            </a:pPr>
            <a:r>
              <a:rPr b="1" lang="en-US" sz="1800">
                <a:solidFill>
                  <a:srgbClr val="000000"/>
                </a:solidFill>
                <a:latin typeface="Arial"/>
                <a:ea typeface="Arial"/>
                <a:cs typeface="Arial"/>
                <a:sym typeface="Arial"/>
              </a:rPr>
              <a:t>Quando le riunioni sono convocate in presenza si svolgeranno all’interno di ambienti scolastici idonei ad ospitare in sicurezza tutti i partecipanti,</a:t>
            </a:r>
            <a:r>
              <a:rPr lang="en-US" sz="1800">
                <a:solidFill>
                  <a:srgbClr val="000000"/>
                </a:solidFill>
                <a:latin typeface="Arial"/>
                <a:ea typeface="Arial"/>
                <a:cs typeface="Arial"/>
                <a:sym typeface="Arial"/>
              </a:rPr>
              <a:t> nel rispetto della capienza di ciascun locale, o negli spazi esterni di pertinenza della scuola, con lo scrupoloso rispetto delle misure di distanziamento fisico indicate nel presente Regolamento.</a:t>
            </a:r>
            <a:endParaRPr/>
          </a:p>
          <a:p>
            <a:pPr indent="0" lvl="0" marL="0" marR="0" rtl="0" algn="just">
              <a:lnSpc>
                <a:spcPct val="100000"/>
              </a:lnSpc>
              <a:spcBef>
                <a:spcPts val="100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p:txBody>
      </p:sp>
      <p:pic>
        <p:nvPicPr>
          <p:cNvPr descr="Prevention Animation Illustration. How to Stock Footage Video (100%  Royalty-free) 1047937012 | Shutterstock" id="372" name="Google Shape;372;p32"/>
          <p:cNvPicPr preferRelativeResize="0"/>
          <p:nvPr/>
        </p:nvPicPr>
        <p:blipFill rotWithShape="1">
          <a:blip r:embed="rId3">
            <a:alphaModFix amt="70000"/>
          </a:blip>
          <a:srcRect b="0" l="24969" r="26122" t="0"/>
          <a:stretch/>
        </p:blipFill>
        <p:spPr>
          <a:xfrm>
            <a:off x="8217242" y="10"/>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373" name="Google Shape;373;p32"/>
          <p:cNvSpPr txBox="1"/>
          <p:nvPr/>
        </p:nvSpPr>
        <p:spPr>
          <a:xfrm>
            <a:off x="321276" y="116804"/>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b="1" sz="41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Ricevimenti, riunioni ed assemblee</a:t>
            </a:r>
            <a:endParaRPr/>
          </a:p>
          <a:p>
            <a:pPr indent="0" lvl="0" marL="0" marR="0" rtl="0" algn="l">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3"/>
          <p:cNvSpPr txBox="1"/>
          <p:nvPr/>
        </p:nvSpPr>
        <p:spPr>
          <a:xfrm>
            <a:off x="573560" y="1924109"/>
            <a:ext cx="7805351" cy="4065373"/>
          </a:xfrm>
          <a:prstGeom prst="rect">
            <a:avLst/>
          </a:prstGeom>
          <a:noFill/>
          <a:ln>
            <a:noFill/>
          </a:ln>
        </p:spPr>
        <p:txBody>
          <a:bodyPr anchorCtr="0" anchor="t" bIns="45700" lIns="91425" spcFirstLastPara="1" rIns="91425" wrap="square" tIns="45700">
            <a:noAutofit/>
          </a:bodyPr>
          <a:lstStyle/>
          <a:p>
            <a:pPr indent="-165100" lvl="0" marL="228600" marR="0" rtl="0" algn="l">
              <a:lnSpc>
                <a:spcPct val="100000"/>
              </a:lnSpc>
              <a:spcBef>
                <a:spcPts val="0"/>
              </a:spcBef>
              <a:spcAft>
                <a:spcPts val="0"/>
              </a:spcAft>
              <a:buClr>
                <a:schemeClr val="dk1"/>
              </a:buClr>
              <a:buSzPts val="1000"/>
              <a:buFont typeface="Noto Sans Symbols"/>
              <a:buNone/>
            </a:pPr>
            <a:r>
              <a:t/>
            </a:r>
            <a:endParaRPr sz="1800">
              <a:solidFill>
                <a:schemeClr val="dk1"/>
              </a:solidFill>
              <a:latin typeface="Arial"/>
              <a:ea typeface="Arial"/>
              <a:cs typeface="Arial"/>
              <a:sym typeface="Arial"/>
            </a:endParaRPr>
          </a:p>
          <a:p>
            <a:pPr indent="-114300" lvl="0" marL="228600" marR="0" rtl="0" algn="just">
              <a:lnSpc>
                <a:spcPct val="100000"/>
              </a:lnSpc>
              <a:spcBef>
                <a:spcPts val="1000"/>
              </a:spcBef>
              <a:spcAft>
                <a:spcPts val="0"/>
              </a:spcAft>
              <a:buClr>
                <a:schemeClr val="dk1"/>
              </a:buClr>
              <a:buSzPts val="1800"/>
              <a:buFont typeface="Noto Sans Symbols"/>
              <a:buNone/>
            </a:pPr>
            <a:r>
              <a:t/>
            </a:r>
            <a:endParaRPr sz="1800">
              <a:solidFill>
                <a:srgbClr val="000000"/>
              </a:solidFill>
              <a:latin typeface="Arial"/>
              <a:ea typeface="Arial"/>
              <a:cs typeface="Arial"/>
              <a:sym typeface="Arial"/>
            </a:endParaRPr>
          </a:p>
          <a:p>
            <a:pPr indent="0" lvl="0" marL="0" marR="0" rtl="0" algn="just">
              <a:lnSpc>
                <a:spcPct val="100000"/>
              </a:lnSpc>
              <a:spcBef>
                <a:spcPts val="100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a:p>
            <a:pPr indent="-228600" lvl="0" marL="228600" marR="0" rtl="0" algn="just">
              <a:lnSpc>
                <a:spcPct val="100000"/>
              </a:lnSpc>
              <a:spcBef>
                <a:spcPts val="1000"/>
              </a:spcBef>
              <a:spcAft>
                <a:spcPts val="0"/>
              </a:spcAft>
              <a:buClr>
                <a:srgbClr val="000000"/>
              </a:buClr>
              <a:buSzPts val="1800"/>
              <a:buFont typeface="Noto Sans Symbols"/>
              <a:buChar char="⮚"/>
            </a:pPr>
            <a:r>
              <a:rPr lang="en-US" sz="1800">
                <a:solidFill>
                  <a:srgbClr val="000000"/>
                </a:solidFill>
                <a:latin typeface="Arial"/>
                <a:ea typeface="Arial"/>
                <a:cs typeface="Arial"/>
                <a:sym typeface="Arial"/>
              </a:rPr>
              <a:t>La scuola garantisce il diritto alla partecipazione studentesca, tramite la fruizione di spazi interni per </a:t>
            </a:r>
            <a:r>
              <a:rPr b="1" lang="en-US" sz="1800">
                <a:solidFill>
                  <a:srgbClr val="000000"/>
                </a:solidFill>
                <a:latin typeface="Arial"/>
                <a:ea typeface="Arial"/>
                <a:cs typeface="Arial"/>
                <a:sym typeface="Arial"/>
              </a:rPr>
              <a:t>lo svolgimento delle assemblee di classe </a:t>
            </a:r>
            <a:r>
              <a:rPr lang="en-US" sz="1800">
                <a:solidFill>
                  <a:srgbClr val="000000"/>
                </a:solidFill>
                <a:latin typeface="Arial"/>
                <a:ea typeface="Arial"/>
                <a:cs typeface="Arial"/>
                <a:sym typeface="Arial"/>
              </a:rPr>
              <a:t>e locali esterni (ad es. Cinema Victoria) per lo svolgimento delle </a:t>
            </a:r>
            <a:r>
              <a:rPr b="1" lang="en-US" sz="1800">
                <a:solidFill>
                  <a:srgbClr val="000000"/>
                </a:solidFill>
                <a:latin typeface="Arial"/>
                <a:ea typeface="Arial"/>
                <a:cs typeface="Arial"/>
                <a:sym typeface="Arial"/>
              </a:rPr>
              <a:t>assemblee di Istituto</a:t>
            </a:r>
            <a:r>
              <a:rPr lang="en-US" sz="1800">
                <a:solidFill>
                  <a:srgbClr val="000000"/>
                </a:solidFill>
                <a:latin typeface="Arial"/>
                <a:ea typeface="Arial"/>
                <a:cs typeface="Arial"/>
                <a:sym typeface="Arial"/>
              </a:rPr>
              <a:t>, nel rispetto delle misure anti-Covid.</a:t>
            </a:r>
            <a:endParaRPr/>
          </a:p>
        </p:txBody>
      </p:sp>
      <p:pic>
        <p:nvPicPr>
          <p:cNvPr descr="Prevention Animation Illustration. How to Stock Footage Video (100%  Royalty-free) 1047937012 | Shutterstock" id="379" name="Google Shape;379;p33"/>
          <p:cNvPicPr preferRelativeResize="0"/>
          <p:nvPr/>
        </p:nvPicPr>
        <p:blipFill rotWithShape="1">
          <a:blip r:embed="rId3">
            <a:alphaModFix amt="70000"/>
          </a:blip>
          <a:srcRect b="0" l="24969" r="26122" t="0"/>
          <a:stretch/>
        </p:blipFill>
        <p:spPr>
          <a:xfrm>
            <a:off x="8217242" y="10"/>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380" name="Google Shape;380;p33"/>
          <p:cNvSpPr txBox="1"/>
          <p:nvPr/>
        </p:nvSpPr>
        <p:spPr>
          <a:xfrm>
            <a:off x="321276" y="116804"/>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b="1" sz="41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Ricevimenti, riunioni ed assemblee</a:t>
            </a:r>
            <a:endParaRPr/>
          </a:p>
          <a:p>
            <a:pPr indent="0" lvl="0" marL="0" marR="0" rtl="0" algn="l">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4"/>
          <p:cNvSpPr txBox="1"/>
          <p:nvPr/>
        </p:nvSpPr>
        <p:spPr>
          <a:xfrm>
            <a:off x="3991233" y="1531236"/>
            <a:ext cx="8014388" cy="5117828"/>
          </a:xfrm>
          <a:prstGeom prst="rect">
            <a:avLst/>
          </a:prstGeom>
          <a:noFill/>
          <a:ln>
            <a:noFill/>
          </a:ln>
        </p:spPr>
        <p:txBody>
          <a:bodyPr anchorCtr="0" anchor="t" bIns="45700" lIns="91425" spcFirstLastPara="1" rIns="91425" wrap="square" tIns="45700">
            <a:noAutofit/>
          </a:bodyPr>
          <a:lstStyle/>
          <a:p>
            <a:pPr indent="-165100" lvl="0" marL="228600" marR="0" rtl="0" algn="l">
              <a:lnSpc>
                <a:spcPct val="100000"/>
              </a:lnSpc>
              <a:spcBef>
                <a:spcPts val="0"/>
              </a:spcBef>
              <a:spcAft>
                <a:spcPts val="0"/>
              </a:spcAft>
              <a:buClr>
                <a:schemeClr val="dk1"/>
              </a:buClr>
              <a:buSzPts val="1000"/>
              <a:buFont typeface="Noto Sans Symbols"/>
              <a:buNone/>
            </a:pPr>
            <a:r>
              <a:t/>
            </a:r>
            <a:endParaRPr sz="1800">
              <a:solidFill>
                <a:schemeClr val="dk1"/>
              </a:solidFill>
              <a:latin typeface="Arial"/>
              <a:ea typeface="Arial"/>
              <a:cs typeface="Arial"/>
              <a:sym typeface="Arial"/>
            </a:endParaRPr>
          </a:p>
          <a:p>
            <a:pPr indent="-228600" lvl="0" marL="228600" marR="0" rtl="0" algn="l">
              <a:lnSpc>
                <a:spcPct val="100000"/>
              </a:lnSpc>
              <a:spcBef>
                <a:spcPts val="1200"/>
              </a:spcBef>
              <a:spcAft>
                <a:spcPts val="0"/>
              </a:spcAft>
              <a:buClr>
                <a:schemeClr val="dk1"/>
              </a:buClr>
              <a:buSzPts val="1800"/>
              <a:buFont typeface="Arial"/>
              <a:buChar char="•"/>
            </a:pPr>
            <a:r>
              <a:rPr lang="en-US" sz="1800">
                <a:solidFill>
                  <a:schemeClr val="dk1"/>
                </a:solidFill>
                <a:latin typeface="Arial"/>
                <a:ea typeface="Arial"/>
                <a:cs typeface="Arial"/>
                <a:sym typeface="Arial"/>
              </a:rPr>
              <a:t>Nel periodo di svolgimento delle attività didattiche, </a:t>
            </a:r>
            <a:r>
              <a:rPr b="1" lang="en-US" sz="1800">
                <a:solidFill>
                  <a:schemeClr val="dk1"/>
                </a:solidFill>
                <a:latin typeface="Arial"/>
                <a:ea typeface="Arial"/>
                <a:cs typeface="Arial"/>
                <a:sym typeface="Arial"/>
              </a:rPr>
              <a:t>l’ingresso negli edifici scolastici è consentito a partire dalle ore 7:40.</a:t>
            </a:r>
            <a:r>
              <a:rPr lang="en-US" sz="1800">
                <a:solidFill>
                  <a:schemeClr val="dk1"/>
                </a:solidFill>
                <a:latin typeface="Arial"/>
                <a:ea typeface="Arial"/>
                <a:cs typeface="Arial"/>
                <a:sym typeface="Arial"/>
              </a:rPr>
              <a:t> Non è consentito sostare nelle aree cortilive interne alla recinzione.  </a:t>
            </a:r>
            <a:endParaRPr/>
          </a:p>
          <a:p>
            <a:pPr indent="-228600" lvl="0" marL="228600" marR="0" rtl="0" algn="l">
              <a:lnSpc>
                <a:spcPct val="100000"/>
              </a:lnSpc>
              <a:spcBef>
                <a:spcPts val="1000"/>
              </a:spcBef>
              <a:spcAft>
                <a:spcPts val="0"/>
              </a:spcAft>
              <a:buClr>
                <a:schemeClr val="dk1"/>
              </a:buClr>
              <a:buSzPts val="1800"/>
              <a:buFont typeface="Arial"/>
              <a:buChar char="•"/>
            </a:pPr>
            <a:r>
              <a:rPr lang="en-US" sz="1800">
                <a:solidFill>
                  <a:schemeClr val="dk1"/>
                </a:solidFill>
                <a:latin typeface="Arial"/>
                <a:ea typeface="Arial"/>
                <a:cs typeface="Arial"/>
                <a:sym typeface="Arial"/>
              </a:rPr>
              <a:t>I docenti impegnati nella</a:t>
            </a:r>
            <a:r>
              <a:rPr b="1" lang="en-US" sz="1800">
                <a:solidFill>
                  <a:schemeClr val="dk1"/>
                </a:solidFill>
                <a:latin typeface="Arial"/>
                <a:ea typeface="Arial"/>
                <a:cs typeface="Arial"/>
                <a:sym typeface="Arial"/>
              </a:rPr>
              <a:t> prima ora di lezione </a:t>
            </a:r>
            <a:r>
              <a:rPr lang="en-US" sz="1800">
                <a:solidFill>
                  <a:schemeClr val="dk1"/>
                </a:solidFill>
                <a:latin typeface="Arial"/>
                <a:ea typeface="Arial"/>
                <a:cs typeface="Arial"/>
                <a:sym typeface="Arial"/>
              </a:rPr>
              <a:t>dovranno comunque essere presenti nelle </a:t>
            </a:r>
            <a:r>
              <a:rPr b="1" lang="en-US" sz="1800">
                <a:solidFill>
                  <a:schemeClr val="dk1"/>
                </a:solidFill>
                <a:latin typeface="Arial"/>
                <a:ea typeface="Arial"/>
                <a:cs typeface="Arial"/>
                <a:sym typeface="Arial"/>
              </a:rPr>
              <a:t>aule 5 minuti</a:t>
            </a:r>
            <a:r>
              <a:rPr lang="en-US" sz="1800">
                <a:solidFill>
                  <a:schemeClr val="dk1"/>
                </a:solidFill>
                <a:latin typeface="Arial"/>
                <a:ea typeface="Arial"/>
                <a:cs typeface="Arial"/>
                <a:sym typeface="Arial"/>
              </a:rPr>
              <a:t> </a:t>
            </a:r>
            <a:r>
              <a:rPr b="1" lang="en-US" sz="1800">
                <a:solidFill>
                  <a:schemeClr val="dk1"/>
                </a:solidFill>
                <a:latin typeface="Arial"/>
                <a:ea typeface="Arial"/>
                <a:cs typeface="Arial"/>
                <a:sym typeface="Arial"/>
              </a:rPr>
              <a:t>prima</a:t>
            </a:r>
            <a:r>
              <a:rPr lang="en-US" sz="1800">
                <a:solidFill>
                  <a:schemeClr val="dk1"/>
                </a:solidFill>
                <a:latin typeface="Arial"/>
                <a:ea typeface="Arial"/>
                <a:cs typeface="Arial"/>
                <a:sym typeface="Arial"/>
              </a:rPr>
              <a:t> dell’inizio delle lezioni, ovvero </a:t>
            </a:r>
            <a:r>
              <a:rPr b="1" lang="en-US" sz="1800">
                <a:solidFill>
                  <a:schemeClr val="dk1"/>
                </a:solidFill>
                <a:latin typeface="Arial"/>
                <a:ea typeface="Arial"/>
                <a:cs typeface="Arial"/>
                <a:sym typeface="Arial"/>
              </a:rPr>
              <a:t>alle ore 7:55.</a:t>
            </a:r>
            <a:endParaRPr sz="1800">
              <a:solidFill>
                <a:schemeClr val="dk1"/>
              </a:solidFill>
              <a:latin typeface="Arial"/>
              <a:ea typeface="Arial"/>
              <a:cs typeface="Arial"/>
              <a:sym typeface="Arial"/>
            </a:endParaRPr>
          </a:p>
          <a:p>
            <a:pPr indent="-228600" lvl="0" marL="228600" marR="0" rtl="0" algn="l">
              <a:lnSpc>
                <a:spcPct val="100000"/>
              </a:lnSpc>
              <a:spcBef>
                <a:spcPts val="1000"/>
              </a:spcBef>
              <a:spcAft>
                <a:spcPts val="0"/>
              </a:spcAft>
              <a:buClr>
                <a:schemeClr val="dk1"/>
              </a:buClr>
              <a:buSzPts val="1800"/>
              <a:buFont typeface="Arial"/>
              <a:buChar char="•"/>
            </a:pPr>
            <a:r>
              <a:rPr b="1" lang="en-US" sz="1800">
                <a:solidFill>
                  <a:schemeClr val="dk1"/>
                </a:solidFill>
                <a:latin typeface="Arial"/>
                <a:ea typeface="Arial"/>
                <a:cs typeface="Arial"/>
                <a:sym typeface="Arial"/>
              </a:rPr>
              <a:t>Per la durata dell’emergenza Covid-19</a:t>
            </a:r>
            <a:r>
              <a:rPr lang="en-US" sz="1800">
                <a:solidFill>
                  <a:schemeClr val="dk1"/>
                </a:solidFill>
                <a:latin typeface="Arial"/>
                <a:ea typeface="Arial"/>
                <a:cs typeface="Arial"/>
                <a:sym typeface="Arial"/>
              </a:rPr>
              <a:t>, tenendo conto delle difficoltà dei trasporti e del tempo necessario ad un ordinato afflusso, </a:t>
            </a:r>
            <a:r>
              <a:rPr b="1" lang="en-US" sz="1800">
                <a:solidFill>
                  <a:schemeClr val="dk1"/>
                </a:solidFill>
                <a:latin typeface="Arial"/>
                <a:ea typeface="Arial"/>
                <a:cs typeface="Arial"/>
                <a:sym typeface="Arial"/>
              </a:rPr>
              <a:t>in deroga al regolamento per le entrate e le uscite, i docenti accoglieranno in classe le studentesse e gli studenti che arriveranno dopo le ore 8.15.</a:t>
            </a:r>
            <a:r>
              <a:rPr lang="en-US" sz="1800">
                <a:solidFill>
                  <a:schemeClr val="dk1"/>
                </a:solidFill>
                <a:latin typeface="Arial"/>
                <a:ea typeface="Arial"/>
                <a:cs typeface="Arial"/>
                <a:sym typeface="Arial"/>
              </a:rPr>
              <a:t> I C.d.c. valuteranno la </a:t>
            </a:r>
            <a:r>
              <a:rPr i="1" lang="en-US" sz="1800">
                <a:solidFill>
                  <a:schemeClr val="dk1"/>
                </a:solidFill>
                <a:latin typeface="Arial"/>
                <a:ea typeface="Arial"/>
                <a:cs typeface="Arial"/>
                <a:sym typeface="Arial"/>
              </a:rPr>
              <a:t>frequenza e le motivazioni dei ritardi di ciascuno studente, fermo restando la possibilità di adottare le sanzioni previste dal suddetto Regolamento.</a:t>
            </a:r>
            <a:endParaRPr sz="1800">
              <a:solidFill>
                <a:schemeClr val="dk1"/>
              </a:solidFill>
              <a:latin typeface="Arial"/>
              <a:ea typeface="Arial"/>
              <a:cs typeface="Arial"/>
              <a:sym typeface="Arial"/>
            </a:endParaRPr>
          </a:p>
        </p:txBody>
      </p:sp>
      <p:pic>
        <p:nvPicPr>
          <p:cNvPr descr="Prevention Animation Illustration. How to Stock Footage Video (100%  Royalty-free) 1047937012 | Shutterstock" id="386" name="Google Shape;386;p34"/>
          <p:cNvPicPr preferRelativeResize="0"/>
          <p:nvPr/>
        </p:nvPicPr>
        <p:blipFill rotWithShape="1">
          <a:blip r:embed="rId3">
            <a:alphaModFix amt="70000"/>
          </a:blip>
          <a:srcRect b="0" l="24969" r="26122" t="0"/>
          <a:stretch/>
        </p:blipFill>
        <p:spPr>
          <a:xfrm rot="10800000">
            <a:off x="-1759806" y="16466"/>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387" name="Google Shape;387;p34"/>
          <p:cNvSpPr txBox="1"/>
          <p:nvPr/>
        </p:nvSpPr>
        <p:spPr>
          <a:xfrm>
            <a:off x="1067832" y="16466"/>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b="1" sz="4100">
              <a:solidFill>
                <a:schemeClr val="dk1"/>
              </a:solidFill>
              <a:latin typeface="Calibri"/>
              <a:ea typeface="Calibri"/>
              <a:cs typeface="Calibri"/>
              <a:sym typeface="Calibri"/>
            </a:endParaRPr>
          </a:p>
          <a:p>
            <a:pPr indent="0" lvl="0" marL="0" marR="0" rtl="0" algn="r">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Operazioni di ingresso e di uscita per le lezioni</a:t>
            </a:r>
            <a:endParaRPr b="1" sz="20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5"/>
          <p:cNvSpPr txBox="1"/>
          <p:nvPr/>
        </p:nvSpPr>
        <p:spPr>
          <a:xfrm>
            <a:off x="3895472" y="1740172"/>
            <a:ext cx="7929430" cy="5117828"/>
          </a:xfrm>
          <a:prstGeom prst="rect">
            <a:avLst/>
          </a:prstGeom>
          <a:noFill/>
          <a:ln>
            <a:noFill/>
          </a:ln>
        </p:spPr>
        <p:txBody>
          <a:bodyPr anchorCtr="0" anchor="t" bIns="45700" lIns="91425" spcFirstLastPara="1" rIns="91425" wrap="square" tIns="45700">
            <a:noAutofit/>
          </a:bodyPr>
          <a:lstStyle/>
          <a:p>
            <a:pPr indent="-165100" lvl="0" marL="228600" marR="0" rtl="0" algn="l">
              <a:lnSpc>
                <a:spcPct val="100000"/>
              </a:lnSpc>
              <a:spcBef>
                <a:spcPts val="0"/>
              </a:spcBef>
              <a:spcAft>
                <a:spcPts val="0"/>
              </a:spcAft>
              <a:buClr>
                <a:schemeClr val="dk1"/>
              </a:buClr>
              <a:buSzPts val="1000"/>
              <a:buFont typeface="Noto Sans Symbols"/>
              <a:buNone/>
            </a:pPr>
            <a:r>
              <a:t/>
            </a:r>
            <a:endParaRPr sz="1800">
              <a:solidFill>
                <a:schemeClr val="dk1"/>
              </a:solidFill>
              <a:latin typeface="Arial"/>
              <a:ea typeface="Arial"/>
              <a:cs typeface="Arial"/>
              <a:sym typeface="Arial"/>
            </a:endParaRPr>
          </a:p>
          <a:p>
            <a:pPr indent="-228600" lvl="0" marL="228600" marR="0" rtl="0" algn="l">
              <a:lnSpc>
                <a:spcPct val="100000"/>
              </a:lnSpc>
              <a:spcBef>
                <a:spcPts val="1000"/>
              </a:spcBef>
              <a:spcAft>
                <a:spcPts val="0"/>
              </a:spcAft>
              <a:buClr>
                <a:schemeClr val="dk1"/>
              </a:buClr>
              <a:buSzPts val="1800"/>
              <a:buFont typeface="Arial"/>
              <a:buChar char="•"/>
            </a:pPr>
            <a:r>
              <a:rPr b="1" lang="en-US" sz="1800">
                <a:solidFill>
                  <a:schemeClr val="dk1"/>
                </a:solidFill>
                <a:latin typeface="Arial"/>
                <a:ea typeface="Arial"/>
                <a:cs typeface="Arial"/>
                <a:sym typeface="Arial"/>
              </a:rPr>
              <a:t>Le operazioni di uscita</a:t>
            </a:r>
            <a:r>
              <a:rPr lang="en-US" sz="1800">
                <a:solidFill>
                  <a:schemeClr val="dk1"/>
                </a:solidFill>
                <a:latin typeface="Arial"/>
                <a:ea typeface="Arial"/>
                <a:cs typeface="Arial"/>
                <a:sym typeface="Arial"/>
              </a:rPr>
              <a:t> al termine delle lezioni seguono le regole di un’evacuazione ordinata nel rispetto del distanziamento fisico e sono organizzate, </a:t>
            </a:r>
            <a:endParaRPr/>
          </a:p>
          <a:p>
            <a:pPr indent="-228600" lvl="1" marL="685800" marR="0" rtl="0" algn="l">
              <a:lnSpc>
                <a:spcPct val="100000"/>
              </a:lnSpc>
              <a:spcBef>
                <a:spcPts val="50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dal lunedì al venerdì, su due orari differenti a seconda del settore (ore 13:00 e ore 14:00)</a:t>
            </a:r>
            <a:r>
              <a:rPr b="0" i="0" lang="en-US" sz="1800" u="none" cap="none" strike="noStrike">
                <a:solidFill>
                  <a:schemeClr val="dk1"/>
                </a:solidFill>
                <a:latin typeface="Arial"/>
                <a:ea typeface="Arial"/>
                <a:cs typeface="Arial"/>
                <a:sym typeface="Arial"/>
              </a:rPr>
              <a:t>. </a:t>
            </a:r>
            <a:endParaRPr/>
          </a:p>
          <a:p>
            <a:pPr indent="-228600" lvl="1" marL="685800" marR="0" rtl="0" algn="l">
              <a:lnSpc>
                <a:spcPct val="100000"/>
              </a:lnSpc>
              <a:spcBef>
                <a:spcPts val="50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il sabato le classi di alcuni settori usciranno alle ore 11:55, mentre quelle dei rimanenti alle ore 12:00</a:t>
            </a:r>
            <a:r>
              <a:rPr b="0" i="0" lang="en-US" sz="1800" u="none" cap="none" strike="noStrike">
                <a:solidFill>
                  <a:schemeClr val="dk1"/>
                </a:solidFill>
                <a:latin typeface="Arial"/>
                <a:ea typeface="Arial"/>
                <a:cs typeface="Arial"/>
                <a:sym typeface="Arial"/>
              </a:rPr>
              <a:t>. </a:t>
            </a:r>
            <a:endParaRPr/>
          </a:p>
          <a:p>
            <a:pPr indent="0" lvl="1" marL="457200" marR="0" rtl="0" algn="l">
              <a:lnSpc>
                <a:spcPct val="100000"/>
              </a:lnSpc>
              <a:spcBef>
                <a:spcPts val="5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228600" marR="0" rtl="0" algn="l">
              <a:lnSpc>
                <a:spcPct val="100000"/>
              </a:lnSpc>
              <a:spcBef>
                <a:spcPts val="1000"/>
              </a:spcBef>
              <a:spcAft>
                <a:spcPts val="0"/>
              </a:spcAft>
              <a:buClr>
                <a:schemeClr val="dk1"/>
              </a:buClr>
              <a:buSzPts val="1800"/>
              <a:buFont typeface="Arial"/>
              <a:buChar char="•"/>
            </a:pPr>
            <a:r>
              <a:rPr b="1" lang="en-US" sz="1800">
                <a:solidFill>
                  <a:schemeClr val="dk1"/>
                </a:solidFill>
                <a:latin typeface="Arial"/>
                <a:ea typeface="Arial"/>
                <a:cs typeface="Arial"/>
                <a:sym typeface="Arial"/>
              </a:rPr>
              <a:t>A partire dalla prima campanella di uscita </a:t>
            </a:r>
            <a:r>
              <a:rPr lang="en-US" sz="1800">
                <a:solidFill>
                  <a:schemeClr val="dk1"/>
                </a:solidFill>
                <a:latin typeface="Arial"/>
                <a:ea typeface="Arial"/>
                <a:cs typeface="Arial"/>
                <a:sym typeface="Arial"/>
              </a:rPr>
              <a:t>il personale scolastico è tenuto ad</a:t>
            </a:r>
            <a:r>
              <a:rPr b="1" lang="en-US" sz="1800">
                <a:solidFill>
                  <a:schemeClr val="dk1"/>
                </a:solidFill>
                <a:latin typeface="Arial"/>
                <a:ea typeface="Arial"/>
                <a:cs typeface="Arial"/>
                <a:sym typeface="Arial"/>
              </a:rPr>
              <a:t> assicurare il servizio di vigilanza per tutta la durata delle operazioni.</a:t>
            </a:r>
            <a:endParaRPr sz="1800">
              <a:solidFill>
                <a:schemeClr val="dk1"/>
              </a:solidFill>
              <a:latin typeface="Arial"/>
              <a:ea typeface="Arial"/>
              <a:cs typeface="Arial"/>
              <a:sym typeface="Arial"/>
            </a:endParaRPr>
          </a:p>
        </p:txBody>
      </p:sp>
      <p:pic>
        <p:nvPicPr>
          <p:cNvPr descr="Prevention Animation Illustration. How to Stock Footage Video (100%  Royalty-free) 1047937012 | Shutterstock" id="393" name="Google Shape;393;p35"/>
          <p:cNvPicPr preferRelativeResize="0"/>
          <p:nvPr/>
        </p:nvPicPr>
        <p:blipFill rotWithShape="1">
          <a:blip r:embed="rId3">
            <a:alphaModFix amt="70000"/>
          </a:blip>
          <a:srcRect b="0" l="24969" r="26122" t="0"/>
          <a:stretch/>
        </p:blipFill>
        <p:spPr>
          <a:xfrm rot="10800000">
            <a:off x="-1759806" y="16466"/>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394" name="Google Shape;394;p35"/>
          <p:cNvSpPr txBox="1"/>
          <p:nvPr/>
        </p:nvSpPr>
        <p:spPr>
          <a:xfrm>
            <a:off x="1067832" y="16466"/>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a:p>
          <a:p>
            <a:pPr indent="0" lvl="0" marL="0" marR="0" rtl="0" algn="r">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Operazioni di ingresso e di uscita per le lezioni</a:t>
            </a:r>
            <a:endParaRPr b="1" sz="20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6"/>
          <p:cNvSpPr txBox="1"/>
          <p:nvPr/>
        </p:nvSpPr>
        <p:spPr>
          <a:xfrm>
            <a:off x="4048384" y="2259156"/>
            <a:ext cx="7804323" cy="511782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100000"/>
              </a:lnSpc>
              <a:spcBef>
                <a:spcPts val="0"/>
              </a:spcBef>
              <a:spcAft>
                <a:spcPts val="0"/>
              </a:spcAft>
              <a:buClr>
                <a:srgbClr val="000000"/>
              </a:buClr>
              <a:buSzPts val="1800"/>
              <a:buFont typeface="Arial"/>
              <a:buChar char="•"/>
            </a:pPr>
            <a:r>
              <a:rPr b="1" lang="en-US" sz="1800">
                <a:solidFill>
                  <a:srgbClr val="000000"/>
                </a:solidFill>
                <a:latin typeface="Arial"/>
                <a:ea typeface="Arial"/>
                <a:cs typeface="Arial"/>
                <a:sym typeface="Arial"/>
              </a:rPr>
              <a:t>LABORATORI DI INFORMATICA: vengono utilizzati per metà della capienza</a:t>
            </a:r>
            <a:r>
              <a:rPr lang="en-US" sz="1800">
                <a:solidFill>
                  <a:srgbClr val="000000"/>
                </a:solidFill>
                <a:latin typeface="Arial"/>
                <a:ea typeface="Arial"/>
                <a:cs typeface="Arial"/>
                <a:sym typeface="Arial"/>
              </a:rPr>
              <a:t>, con integrazione di laboratori mobili su carrello dotato di pc portatili.</a:t>
            </a:r>
            <a:endParaRPr/>
          </a:p>
          <a:p>
            <a:pPr indent="-114300" lvl="0" marL="228600" marR="0" rtl="0" algn="just">
              <a:lnSpc>
                <a:spcPct val="100000"/>
              </a:lnSpc>
              <a:spcBef>
                <a:spcPts val="100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a:p>
            <a:pPr indent="-228600" lvl="0" marL="228600" marR="0" rtl="0" algn="just">
              <a:lnSpc>
                <a:spcPct val="100000"/>
              </a:lnSpc>
              <a:spcBef>
                <a:spcPts val="1000"/>
              </a:spcBef>
              <a:spcAft>
                <a:spcPts val="0"/>
              </a:spcAft>
              <a:buClr>
                <a:srgbClr val="000000"/>
              </a:buClr>
              <a:buSzPts val="1800"/>
              <a:buFont typeface="Arial"/>
              <a:buChar char="•"/>
            </a:pPr>
            <a:r>
              <a:rPr b="1" lang="en-US" sz="1800">
                <a:solidFill>
                  <a:srgbClr val="000000"/>
                </a:solidFill>
                <a:latin typeface="Arial"/>
                <a:ea typeface="Arial"/>
                <a:cs typeface="Arial"/>
                <a:sym typeface="Arial"/>
              </a:rPr>
              <a:t>LABORATORI DI CONFEZIONE: le macchine vengono disposte garantendo il mantenimento della distanza di un metro.</a:t>
            </a:r>
            <a:endParaRPr/>
          </a:p>
          <a:p>
            <a:pPr indent="-114300" lvl="0" marL="228600" marR="0" rtl="0" algn="just">
              <a:lnSpc>
                <a:spcPct val="100000"/>
              </a:lnSpc>
              <a:spcBef>
                <a:spcPts val="100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a:p>
            <a:pPr indent="-228600" lvl="0" marL="228600" marR="0" rtl="0" algn="just">
              <a:lnSpc>
                <a:spcPct val="100000"/>
              </a:lnSpc>
              <a:spcBef>
                <a:spcPts val="1000"/>
              </a:spcBef>
              <a:spcAft>
                <a:spcPts val="0"/>
              </a:spcAft>
              <a:buClr>
                <a:srgbClr val="000000"/>
              </a:buClr>
              <a:buSzPts val="1800"/>
              <a:buFont typeface="Arial"/>
              <a:buChar char="•"/>
            </a:pPr>
            <a:r>
              <a:rPr b="1" lang="en-US" sz="1800">
                <a:solidFill>
                  <a:srgbClr val="000000"/>
                </a:solidFill>
                <a:latin typeface="Arial"/>
                <a:ea typeface="Arial"/>
                <a:cs typeface="Arial"/>
                <a:sym typeface="Arial"/>
              </a:rPr>
              <a:t>LABORATORI DI MODELLO: </a:t>
            </a:r>
            <a:r>
              <a:rPr lang="en-US" sz="1800">
                <a:solidFill>
                  <a:srgbClr val="000000"/>
                </a:solidFill>
                <a:latin typeface="Arial"/>
                <a:ea typeface="Arial"/>
                <a:cs typeface="Arial"/>
                <a:sym typeface="Arial"/>
              </a:rPr>
              <a:t>vengono </a:t>
            </a:r>
            <a:r>
              <a:rPr b="1" lang="en-US" sz="1800">
                <a:solidFill>
                  <a:srgbClr val="000000"/>
                </a:solidFill>
                <a:latin typeface="Arial"/>
                <a:ea typeface="Arial"/>
                <a:cs typeface="Arial"/>
                <a:sym typeface="Arial"/>
              </a:rPr>
              <a:t>attrezzate aule miste con banconi</a:t>
            </a:r>
            <a:r>
              <a:rPr lang="en-US" sz="1800">
                <a:solidFill>
                  <a:srgbClr val="000000"/>
                </a:solidFill>
                <a:latin typeface="Arial"/>
                <a:ea typeface="Arial"/>
                <a:cs typeface="Arial"/>
                <a:sym typeface="Arial"/>
              </a:rPr>
              <a:t>. </a:t>
            </a:r>
            <a:r>
              <a:rPr b="1" lang="en-US" sz="1800">
                <a:solidFill>
                  <a:srgbClr val="000000"/>
                </a:solidFill>
                <a:latin typeface="Arial"/>
                <a:ea typeface="Arial"/>
                <a:cs typeface="Arial"/>
                <a:sym typeface="Arial"/>
              </a:rPr>
              <a:t>con possibilità di sdoppiamento della classe, utilizzando la propria aula di lezione</a:t>
            </a:r>
            <a:endParaRPr/>
          </a:p>
          <a:p>
            <a:pPr indent="0" lvl="0" marL="0" marR="0" rtl="0" algn="just">
              <a:lnSpc>
                <a:spcPct val="100000"/>
              </a:lnSpc>
              <a:spcBef>
                <a:spcPts val="100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p:txBody>
      </p:sp>
      <p:pic>
        <p:nvPicPr>
          <p:cNvPr descr="Prevention Animation Illustration. How to Stock Footage Video (100%  Royalty-free) 1047937012 | Shutterstock" id="400" name="Google Shape;400;p36"/>
          <p:cNvPicPr preferRelativeResize="0"/>
          <p:nvPr/>
        </p:nvPicPr>
        <p:blipFill rotWithShape="1">
          <a:blip r:embed="rId3">
            <a:alphaModFix amt="70000"/>
          </a:blip>
          <a:srcRect b="0" l="24969" r="26122" t="0"/>
          <a:stretch/>
        </p:blipFill>
        <p:spPr>
          <a:xfrm rot="10800000">
            <a:off x="-1606892" y="16466"/>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401" name="Google Shape;401;p36"/>
          <p:cNvSpPr txBox="1"/>
          <p:nvPr/>
        </p:nvSpPr>
        <p:spPr>
          <a:xfrm>
            <a:off x="1067832" y="16466"/>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b="1" sz="4100">
              <a:solidFill>
                <a:schemeClr val="dk1"/>
              </a:solidFill>
              <a:latin typeface="Calibri"/>
              <a:ea typeface="Calibri"/>
              <a:cs typeface="Calibri"/>
              <a:sym typeface="Calibri"/>
            </a:endParaRPr>
          </a:p>
          <a:p>
            <a:pPr indent="0" lvl="0" marL="0" marR="0" rtl="0" algn="r">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Operazioni di ingresso e di uscita per le lezioni</a:t>
            </a:r>
            <a:endParaRPr b="1" sz="20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pSp>
        <p:nvGrpSpPr>
          <p:cNvPr id="406" name="Google Shape;406;p37"/>
          <p:cNvGrpSpPr/>
          <p:nvPr/>
        </p:nvGrpSpPr>
        <p:grpSpPr>
          <a:xfrm>
            <a:off x="3920359" y="615213"/>
            <a:ext cx="7614818" cy="5115780"/>
            <a:chOff x="0" y="1023"/>
            <a:chExt cx="7614818" cy="5115780"/>
          </a:xfrm>
        </p:grpSpPr>
        <p:cxnSp>
          <p:nvCxnSpPr>
            <p:cNvPr id="407" name="Google Shape;407;p37"/>
            <p:cNvCxnSpPr/>
            <p:nvPr/>
          </p:nvCxnSpPr>
          <p:spPr>
            <a:xfrm>
              <a:off x="0" y="1023"/>
              <a:ext cx="7614818"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08" name="Google Shape;408;p37"/>
            <p:cNvSpPr/>
            <p:nvPr/>
          </p:nvSpPr>
          <p:spPr>
            <a:xfrm>
              <a:off x="0" y="1023"/>
              <a:ext cx="7614818" cy="25589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7"/>
            <p:cNvSpPr txBox="1"/>
            <p:nvPr/>
          </p:nvSpPr>
          <p:spPr>
            <a:xfrm>
              <a:off x="0" y="1023"/>
              <a:ext cx="7614818" cy="2558914"/>
            </a:xfrm>
            <a:prstGeom prst="rect">
              <a:avLst/>
            </a:prstGeom>
            <a:noFill/>
            <a:ln>
              <a:noFill/>
            </a:ln>
          </p:spPr>
          <p:txBody>
            <a:bodyPr anchorCtr="0" anchor="t" bIns="76200" lIns="76200" spcFirstLastPara="1" rIns="76200" wrap="square" tIns="76200">
              <a:noAutofit/>
            </a:bodyPr>
            <a:lstStyle/>
            <a:p>
              <a:pPr indent="0" lvl="0" marL="0" marR="0" rtl="0" algn="just">
                <a:lnSpc>
                  <a:spcPct val="9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 </a:t>
              </a:r>
              <a:r>
                <a:rPr b="1" i="0" lang="en-US" sz="2000" u="none">
                  <a:solidFill>
                    <a:schemeClr val="dk1"/>
                  </a:solidFill>
                  <a:latin typeface="Arial"/>
                  <a:ea typeface="Arial"/>
                  <a:cs typeface="Arial"/>
                  <a:sym typeface="Arial"/>
                </a:rPr>
                <a:t>zona bianca </a:t>
              </a:r>
              <a:r>
                <a:rPr b="0" i="0" lang="en-US" sz="2000" u="none">
                  <a:solidFill>
                    <a:schemeClr val="dk1"/>
                  </a:solidFill>
                  <a:latin typeface="Arial"/>
                  <a:ea typeface="Arial"/>
                  <a:cs typeface="Arial"/>
                  <a:sym typeface="Arial"/>
                </a:rPr>
                <a:t>è possibile </a:t>
              </a:r>
              <a:r>
                <a:rPr b="1" i="0" lang="en-US" sz="2000" u="none">
                  <a:solidFill>
                    <a:schemeClr val="dk1"/>
                  </a:solidFill>
                  <a:latin typeface="Arial"/>
                  <a:ea typeface="Arial"/>
                  <a:cs typeface="Arial"/>
                  <a:sym typeface="Arial"/>
                </a:rPr>
                <a:t>svolgere le attività di squadra</a:t>
              </a:r>
              <a:r>
                <a:rPr b="0" i="0" lang="en-US" sz="2000" u="none">
                  <a:solidFill>
                    <a:schemeClr val="dk1"/>
                  </a:solidFill>
                  <a:latin typeface="Arial"/>
                  <a:ea typeface="Arial"/>
                  <a:cs typeface="Arial"/>
                  <a:sym typeface="Arial"/>
                </a:rPr>
                <a:t>, </a:t>
              </a:r>
              <a:r>
                <a:rPr b="1" i="0" lang="en-US" sz="2000" u="none">
                  <a:solidFill>
                    <a:schemeClr val="dk1"/>
                  </a:solidFill>
                  <a:latin typeface="Arial"/>
                  <a:ea typeface="Arial"/>
                  <a:cs typeface="Arial"/>
                  <a:sym typeface="Arial"/>
                </a:rPr>
                <a:t>sebbene siano da privilegiare le attività individuali, specialmente al chiuso </a:t>
              </a:r>
              <a:r>
                <a:rPr b="0" i="0" lang="en-US" sz="2000" u="none">
                  <a:solidFill>
                    <a:schemeClr val="dk1"/>
                  </a:solidFill>
                  <a:latin typeface="Arial"/>
                  <a:ea typeface="Arial"/>
                  <a:cs typeface="Arial"/>
                  <a:sym typeface="Arial"/>
                </a:rPr>
                <a:t>e non è previsto l’utilizzo della mascherina, purché venga assicurato il distanziamento interpersonale </a:t>
              </a:r>
              <a:r>
                <a:rPr b="1" i="0" lang="en-US" sz="2000" u="none">
                  <a:solidFill>
                    <a:schemeClr val="dk1"/>
                  </a:solidFill>
                  <a:latin typeface="Arial"/>
                  <a:ea typeface="Arial"/>
                  <a:cs typeface="Arial"/>
                  <a:sym typeface="Arial"/>
                </a:rPr>
                <a:t>di almeno due metri</a:t>
              </a:r>
              <a:r>
                <a:rPr b="0" i="0" lang="en-US" sz="2000" u="none">
                  <a:solidFill>
                    <a:schemeClr val="dk1"/>
                  </a:solidFill>
                  <a:latin typeface="Arial"/>
                  <a:ea typeface="Arial"/>
                  <a:cs typeface="Arial"/>
                  <a:sym typeface="Arial"/>
                </a:rPr>
                <a:t>. </a:t>
              </a:r>
              <a:endParaRPr/>
            </a:p>
            <a:p>
              <a:pPr indent="0" lvl="0" marL="0" marR="0" rtl="0" algn="l">
                <a:lnSpc>
                  <a:spcPct val="90000"/>
                </a:lnSpc>
                <a:spcBef>
                  <a:spcPts val="70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 zona gialla e arancione si raccomanda lo svolgimento delle sole attività individuali. </a:t>
              </a:r>
              <a:endParaRPr sz="2000">
                <a:solidFill>
                  <a:schemeClr val="dk1"/>
                </a:solidFill>
                <a:latin typeface="Arial"/>
                <a:ea typeface="Arial"/>
                <a:cs typeface="Arial"/>
                <a:sym typeface="Arial"/>
              </a:endParaRPr>
            </a:p>
          </p:txBody>
        </p:sp>
        <p:cxnSp>
          <p:nvCxnSpPr>
            <p:cNvPr id="410" name="Google Shape;410;p37"/>
            <p:cNvCxnSpPr/>
            <p:nvPr/>
          </p:nvCxnSpPr>
          <p:spPr>
            <a:xfrm>
              <a:off x="0" y="2559937"/>
              <a:ext cx="7614818"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11" name="Google Shape;411;p37"/>
            <p:cNvSpPr/>
            <p:nvPr/>
          </p:nvSpPr>
          <p:spPr>
            <a:xfrm>
              <a:off x="0" y="2559937"/>
              <a:ext cx="7555574" cy="25568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7"/>
            <p:cNvSpPr txBox="1"/>
            <p:nvPr/>
          </p:nvSpPr>
          <p:spPr>
            <a:xfrm>
              <a:off x="0" y="2559937"/>
              <a:ext cx="7555574" cy="2556866"/>
            </a:xfrm>
            <a:prstGeom prst="rect">
              <a:avLst/>
            </a:prstGeom>
            <a:noFill/>
            <a:ln>
              <a:noFill/>
            </a:ln>
          </p:spPr>
          <p:txBody>
            <a:bodyPr anchorCtr="0" anchor="t" bIns="76200" lIns="76200" spcFirstLastPara="1" rIns="76200" wrap="square" tIns="76200">
              <a:noAutofit/>
            </a:bodyPr>
            <a:lstStyle/>
            <a:p>
              <a:pPr indent="0" lvl="0" marL="0" marR="0" rtl="0" algn="just">
                <a:lnSpc>
                  <a:spcPct val="9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In generale si intenderà privilegiare, compatibilmente con le condizioni meteorologiche e di sicurezza, </a:t>
              </a:r>
              <a:r>
                <a:rPr b="1" i="0" lang="en-US" sz="2000" u="none">
                  <a:solidFill>
                    <a:schemeClr val="dk1"/>
                  </a:solidFill>
                  <a:latin typeface="Arial"/>
                  <a:ea typeface="Arial"/>
                  <a:cs typeface="Arial"/>
                  <a:sym typeface="Arial"/>
                </a:rPr>
                <a:t>lo svolgimento di attività motorie all’aperto </a:t>
              </a:r>
              <a:r>
                <a:rPr b="0" i="0" lang="en-US" sz="2000" u="none">
                  <a:solidFill>
                    <a:schemeClr val="dk1"/>
                  </a:solidFill>
                  <a:latin typeface="Arial"/>
                  <a:ea typeface="Arial"/>
                  <a:cs typeface="Arial"/>
                  <a:sym typeface="Arial"/>
                </a:rPr>
                <a:t>e, qualora svolte in palestra, dovrà essere </a:t>
              </a:r>
              <a:r>
                <a:rPr b="1" i="0" lang="en-US" sz="2000" u="none">
                  <a:solidFill>
                    <a:schemeClr val="dk1"/>
                  </a:solidFill>
                  <a:latin typeface="Arial"/>
                  <a:ea typeface="Arial"/>
                  <a:cs typeface="Arial"/>
                  <a:sym typeface="Arial"/>
                </a:rPr>
                <a:t>garantita adeguata aerazione mantenendo costantemente </a:t>
              </a:r>
              <a:r>
                <a:rPr b="0" i="0" lang="en-US" sz="2000" u="none">
                  <a:solidFill>
                    <a:schemeClr val="dk1"/>
                  </a:solidFill>
                  <a:latin typeface="Arial"/>
                  <a:ea typeface="Arial"/>
                  <a:cs typeface="Arial"/>
                  <a:sym typeface="Arial"/>
                </a:rPr>
                <a:t>(o il più possibile) aperte le porte esterne e un distanziamento interpersonale di almeno </a:t>
              </a:r>
              <a:r>
                <a:rPr b="1" i="0" lang="en-US" sz="2000" u="none">
                  <a:solidFill>
                    <a:schemeClr val="dk1"/>
                  </a:solidFill>
                  <a:latin typeface="Arial"/>
                  <a:ea typeface="Arial"/>
                  <a:cs typeface="Arial"/>
                  <a:sym typeface="Arial"/>
                </a:rPr>
                <a:t>2 metri</a:t>
              </a:r>
              <a:endParaRPr b="1" sz="2000">
                <a:solidFill>
                  <a:schemeClr val="dk1"/>
                </a:solidFill>
                <a:latin typeface="Calibri"/>
                <a:ea typeface="Calibri"/>
                <a:cs typeface="Calibri"/>
                <a:sym typeface="Calibri"/>
              </a:endParaRPr>
            </a:p>
          </p:txBody>
        </p:sp>
      </p:grpSp>
      <p:pic>
        <p:nvPicPr>
          <p:cNvPr descr="Prevention Animation Illustration. How to Stock Footage Video (100%  Royalty-free) 1047937012 | Shutterstock" id="413" name="Google Shape;413;p37"/>
          <p:cNvPicPr preferRelativeResize="0"/>
          <p:nvPr/>
        </p:nvPicPr>
        <p:blipFill rotWithShape="1">
          <a:blip r:embed="rId3">
            <a:alphaModFix amt="20000"/>
          </a:blip>
          <a:srcRect b="0" l="24969" r="26122" t="0"/>
          <a:stretch/>
        </p:blipFill>
        <p:spPr>
          <a:xfrm rot="10800000">
            <a:off x="-2254076" y="154203"/>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414" name="Google Shape;414;p37"/>
          <p:cNvSpPr txBox="1"/>
          <p:nvPr/>
        </p:nvSpPr>
        <p:spPr>
          <a:xfrm>
            <a:off x="656823" y="962166"/>
            <a:ext cx="3103808" cy="4421876"/>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2700"/>
              <a:buFont typeface="Arial"/>
              <a:buNone/>
            </a:pPr>
            <a:r>
              <a:rPr b="1" lang="en-US" sz="2700">
                <a:solidFill>
                  <a:schemeClr val="dk1"/>
                </a:solidFill>
                <a:latin typeface="Arial"/>
                <a:ea typeface="Arial"/>
                <a:cs typeface="Arial"/>
                <a:sym typeface="Arial"/>
              </a:rPr>
              <a:t>MISURE - </a:t>
            </a:r>
            <a:r>
              <a:rPr b="1" lang="en-US" sz="2400">
                <a:solidFill>
                  <a:schemeClr val="dk1"/>
                </a:solidFill>
                <a:latin typeface="Arial"/>
                <a:ea typeface="Arial"/>
                <a:cs typeface="Arial"/>
                <a:sym typeface="Arial"/>
              </a:rPr>
              <a:t>Organizzative e di distanziamento fisico</a:t>
            </a:r>
            <a:br>
              <a:rPr b="1" lang="en-US" sz="40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Organizzazione della palestra</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 </a:t>
            </a:r>
            <a:br>
              <a:rPr b="1" lang="en-US" sz="1800">
                <a:solidFill>
                  <a:schemeClr val="dk1"/>
                </a:solidFill>
                <a:latin typeface="Calibri"/>
                <a:ea typeface="Calibri"/>
                <a:cs typeface="Calibri"/>
                <a:sym typeface="Calibri"/>
              </a:rPr>
            </a:br>
            <a:br>
              <a:rPr b="1" lang="en-US" sz="4000" u="sng">
                <a:solidFill>
                  <a:schemeClr val="dk1"/>
                </a:solidFill>
                <a:latin typeface="Arial"/>
                <a:ea typeface="Arial"/>
                <a:cs typeface="Arial"/>
                <a:sym typeface="Arial"/>
              </a:rPr>
            </a:br>
            <a:endParaRPr b="1" sz="40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grpSp>
        <p:nvGrpSpPr>
          <p:cNvPr id="419" name="Google Shape;419;p38"/>
          <p:cNvGrpSpPr/>
          <p:nvPr/>
        </p:nvGrpSpPr>
        <p:grpSpPr>
          <a:xfrm>
            <a:off x="3924578" y="519086"/>
            <a:ext cx="8103475" cy="5116578"/>
            <a:chOff x="0" y="624"/>
            <a:chExt cx="8103475" cy="5116578"/>
          </a:xfrm>
        </p:grpSpPr>
        <p:cxnSp>
          <p:nvCxnSpPr>
            <p:cNvPr id="420" name="Google Shape;420;p38"/>
            <p:cNvCxnSpPr/>
            <p:nvPr/>
          </p:nvCxnSpPr>
          <p:spPr>
            <a:xfrm>
              <a:off x="0" y="624"/>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21" name="Google Shape;421;p38"/>
            <p:cNvSpPr/>
            <p:nvPr/>
          </p:nvSpPr>
          <p:spPr>
            <a:xfrm>
              <a:off x="0" y="624"/>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8"/>
            <p:cNvSpPr txBox="1"/>
            <p:nvPr/>
          </p:nvSpPr>
          <p:spPr>
            <a:xfrm>
              <a:off x="0" y="624"/>
              <a:ext cx="8103475" cy="73093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lang="en-US" sz="1800">
                  <a:solidFill>
                    <a:srgbClr val="000000"/>
                  </a:solidFill>
                  <a:latin typeface="Arial"/>
                  <a:ea typeface="Arial"/>
                  <a:cs typeface="Arial"/>
                  <a:sym typeface="Arial"/>
                </a:rPr>
                <a:t>Igienizzarsi le mani prima di entrare in palestra e all’uscita </a:t>
              </a:r>
              <a:r>
                <a:rPr lang="en-US" sz="1800">
                  <a:solidFill>
                    <a:srgbClr val="000000"/>
                  </a:solidFill>
                  <a:latin typeface="Arial"/>
                  <a:ea typeface="Arial"/>
                  <a:cs typeface="Arial"/>
                  <a:sym typeface="Arial"/>
                </a:rPr>
                <a:t>dalla stessa utilizzando i dispenser che contengono gel igienizzante</a:t>
              </a:r>
              <a:endParaRPr sz="1800">
                <a:solidFill>
                  <a:schemeClr val="dk1"/>
                </a:solidFill>
                <a:latin typeface="Arial"/>
                <a:ea typeface="Arial"/>
                <a:cs typeface="Arial"/>
                <a:sym typeface="Arial"/>
              </a:endParaRPr>
            </a:p>
          </p:txBody>
        </p:sp>
        <p:cxnSp>
          <p:nvCxnSpPr>
            <p:cNvPr id="423" name="Google Shape;423;p38"/>
            <p:cNvCxnSpPr/>
            <p:nvPr/>
          </p:nvCxnSpPr>
          <p:spPr>
            <a:xfrm>
              <a:off x="0" y="731564"/>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24" name="Google Shape;424;p38"/>
            <p:cNvSpPr/>
            <p:nvPr/>
          </p:nvSpPr>
          <p:spPr>
            <a:xfrm>
              <a:off x="0" y="731564"/>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8"/>
            <p:cNvSpPr txBox="1"/>
            <p:nvPr/>
          </p:nvSpPr>
          <p:spPr>
            <a:xfrm>
              <a:off x="0" y="731564"/>
              <a:ext cx="8103475" cy="73093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Distanziamento interpersonale tra gli allievi di almeno 2 m ed altrettanto tra gli allievi e il docente</a:t>
              </a:r>
              <a:endParaRPr b="1" sz="1800">
                <a:solidFill>
                  <a:schemeClr val="dk1"/>
                </a:solidFill>
                <a:latin typeface="Calibri"/>
                <a:ea typeface="Calibri"/>
                <a:cs typeface="Calibri"/>
                <a:sym typeface="Calibri"/>
              </a:endParaRPr>
            </a:p>
          </p:txBody>
        </p:sp>
        <p:cxnSp>
          <p:nvCxnSpPr>
            <p:cNvPr id="426" name="Google Shape;426;p38"/>
            <p:cNvCxnSpPr/>
            <p:nvPr/>
          </p:nvCxnSpPr>
          <p:spPr>
            <a:xfrm>
              <a:off x="0" y="1462504"/>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27" name="Google Shape;427;p38"/>
            <p:cNvSpPr/>
            <p:nvPr/>
          </p:nvSpPr>
          <p:spPr>
            <a:xfrm>
              <a:off x="0" y="1462504"/>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8"/>
            <p:cNvSpPr txBox="1"/>
            <p:nvPr/>
          </p:nvSpPr>
          <p:spPr>
            <a:xfrm>
              <a:off x="0" y="1462504"/>
              <a:ext cx="8103475" cy="730939"/>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Le persone che non svolgono attività fisica devono essere distanziate almeno di 1 metro</a:t>
              </a:r>
              <a:endParaRPr sz="1800">
                <a:solidFill>
                  <a:schemeClr val="dk1"/>
                </a:solidFill>
                <a:latin typeface="Arial"/>
                <a:ea typeface="Arial"/>
                <a:cs typeface="Arial"/>
                <a:sym typeface="Arial"/>
              </a:endParaRPr>
            </a:p>
          </p:txBody>
        </p:sp>
        <p:cxnSp>
          <p:nvCxnSpPr>
            <p:cNvPr id="429" name="Google Shape;429;p38"/>
            <p:cNvCxnSpPr/>
            <p:nvPr/>
          </p:nvCxnSpPr>
          <p:spPr>
            <a:xfrm>
              <a:off x="0" y="2193444"/>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30" name="Google Shape;430;p38"/>
            <p:cNvSpPr/>
            <p:nvPr/>
          </p:nvSpPr>
          <p:spPr>
            <a:xfrm>
              <a:off x="0" y="2193444"/>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8"/>
            <p:cNvSpPr txBox="1"/>
            <p:nvPr/>
          </p:nvSpPr>
          <p:spPr>
            <a:xfrm>
              <a:off x="0" y="2193444"/>
              <a:ext cx="8103475" cy="730939"/>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Privilegiare le attività fisiche sportive individuali che permettano il distanziamento fisico </a:t>
              </a:r>
              <a:endParaRPr sz="1800">
                <a:solidFill>
                  <a:schemeClr val="dk1"/>
                </a:solidFill>
                <a:latin typeface="Arial"/>
                <a:ea typeface="Arial"/>
                <a:cs typeface="Arial"/>
                <a:sym typeface="Arial"/>
              </a:endParaRPr>
            </a:p>
          </p:txBody>
        </p:sp>
        <p:cxnSp>
          <p:nvCxnSpPr>
            <p:cNvPr id="432" name="Google Shape;432;p38"/>
            <p:cNvCxnSpPr/>
            <p:nvPr/>
          </p:nvCxnSpPr>
          <p:spPr>
            <a:xfrm>
              <a:off x="0" y="2924383"/>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33" name="Google Shape;433;p38"/>
            <p:cNvSpPr/>
            <p:nvPr/>
          </p:nvSpPr>
          <p:spPr>
            <a:xfrm>
              <a:off x="0" y="2924383"/>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8"/>
            <p:cNvSpPr txBox="1"/>
            <p:nvPr/>
          </p:nvSpPr>
          <p:spPr>
            <a:xfrm>
              <a:off x="0" y="2924383"/>
              <a:ext cx="8103475" cy="73093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b="1" lang="en-US" sz="1800">
                  <a:solidFill>
                    <a:srgbClr val="000000"/>
                  </a:solidFill>
                  <a:latin typeface="Arial"/>
                  <a:ea typeface="Arial"/>
                  <a:cs typeface="Arial"/>
                  <a:sym typeface="Arial"/>
                </a:rPr>
                <a:t>Non condividere </a:t>
              </a:r>
              <a:r>
                <a:rPr lang="en-US" sz="1800">
                  <a:solidFill>
                    <a:srgbClr val="000000"/>
                  </a:solidFill>
                  <a:latin typeface="Arial"/>
                  <a:ea typeface="Arial"/>
                  <a:cs typeface="Arial"/>
                  <a:sym typeface="Arial"/>
                </a:rPr>
                <a:t>borracce, bicchieri e bottiglie e non scambiare con altri utenti oggetti</a:t>
              </a:r>
              <a:endParaRPr sz="1800">
                <a:solidFill>
                  <a:schemeClr val="dk1"/>
                </a:solidFill>
                <a:latin typeface="Calibri"/>
                <a:ea typeface="Calibri"/>
                <a:cs typeface="Calibri"/>
                <a:sym typeface="Calibri"/>
              </a:endParaRPr>
            </a:p>
          </p:txBody>
        </p:sp>
        <p:cxnSp>
          <p:nvCxnSpPr>
            <p:cNvPr id="435" name="Google Shape;435;p38"/>
            <p:cNvCxnSpPr/>
            <p:nvPr/>
          </p:nvCxnSpPr>
          <p:spPr>
            <a:xfrm>
              <a:off x="0" y="3655323"/>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36" name="Google Shape;436;p38"/>
            <p:cNvSpPr/>
            <p:nvPr/>
          </p:nvSpPr>
          <p:spPr>
            <a:xfrm>
              <a:off x="0" y="3655323"/>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8"/>
            <p:cNvSpPr txBox="1"/>
            <p:nvPr/>
          </p:nvSpPr>
          <p:spPr>
            <a:xfrm>
              <a:off x="0" y="3655323"/>
              <a:ext cx="8103475" cy="73093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Gli attrezzi e le macchine che non possono essere disinfettati non devono essere usati </a:t>
              </a:r>
              <a:endParaRPr sz="1800">
                <a:solidFill>
                  <a:schemeClr val="dk1"/>
                </a:solidFill>
                <a:latin typeface="Calibri"/>
                <a:ea typeface="Calibri"/>
                <a:cs typeface="Calibri"/>
                <a:sym typeface="Calibri"/>
              </a:endParaRPr>
            </a:p>
          </p:txBody>
        </p:sp>
        <p:cxnSp>
          <p:nvCxnSpPr>
            <p:cNvPr id="438" name="Google Shape;438;p38"/>
            <p:cNvCxnSpPr/>
            <p:nvPr/>
          </p:nvCxnSpPr>
          <p:spPr>
            <a:xfrm>
              <a:off x="0" y="4386263"/>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39" name="Google Shape;439;p38"/>
            <p:cNvSpPr/>
            <p:nvPr/>
          </p:nvSpPr>
          <p:spPr>
            <a:xfrm>
              <a:off x="0" y="4386263"/>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8"/>
            <p:cNvSpPr txBox="1"/>
            <p:nvPr/>
          </p:nvSpPr>
          <p:spPr>
            <a:xfrm>
              <a:off x="0" y="4386263"/>
              <a:ext cx="8103475" cy="73093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Sconsigliati i giochi di squadra e gli sport di gruppo</a:t>
              </a:r>
              <a:endParaRPr sz="1800">
                <a:solidFill>
                  <a:schemeClr val="dk1"/>
                </a:solidFill>
                <a:latin typeface="Calibri"/>
                <a:ea typeface="Calibri"/>
                <a:cs typeface="Calibri"/>
                <a:sym typeface="Calibri"/>
              </a:endParaRPr>
            </a:p>
          </p:txBody>
        </p:sp>
      </p:grpSp>
      <p:pic>
        <p:nvPicPr>
          <p:cNvPr descr="Prevention Animation Illustration. How to Stock Footage Video (100%  Royalty-free) 1047937012 | Shutterstock" id="441" name="Google Shape;441;p38"/>
          <p:cNvPicPr preferRelativeResize="0"/>
          <p:nvPr/>
        </p:nvPicPr>
        <p:blipFill rotWithShape="1">
          <a:blip r:embed="rId3">
            <a:alphaModFix amt="20000"/>
          </a:blip>
          <a:srcRect b="0" l="24969" r="26122" t="0"/>
          <a:stretch/>
        </p:blipFill>
        <p:spPr>
          <a:xfrm rot="10800000">
            <a:off x="-2254076" y="154203"/>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442" name="Google Shape;442;p38"/>
          <p:cNvSpPr txBox="1"/>
          <p:nvPr/>
        </p:nvSpPr>
        <p:spPr>
          <a:xfrm>
            <a:off x="656823" y="962166"/>
            <a:ext cx="3103808" cy="4421876"/>
          </a:xfrm>
          <a:prstGeom prst="rect">
            <a:avLst/>
          </a:prstGeom>
          <a:noFill/>
          <a:ln>
            <a:noFill/>
          </a:ln>
        </p:spPr>
        <p:txBody>
          <a:bodyPr anchorCtr="0" anchor="t" bIns="45700" lIns="91425" spcFirstLastPara="1" rIns="91425" wrap="square" tIns="45700">
            <a:normAutofit fontScale="90000" lnSpcReduction="20000"/>
          </a:bodyPr>
          <a:lstStyle/>
          <a:p>
            <a:pPr indent="0" lvl="0" marL="0" marR="0" rtl="0" algn="r">
              <a:lnSpc>
                <a:spcPct val="90000"/>
              </a:lnSpc>
              <a:spcBef>
                <a:spcPts val="0"/>
              </a:spcBef>
              <a:spcAft>
                <a:spcPts val="0"/>
              </a:spcAft>
              <a:buClr>
                <a:schemeClr val="dk1"/>
              </a:buClr>
              <a:buSzPct val="100000"/>
              <a:buFont typeface="Arial"/>
              <a:buNone/>
            </a:pPr>
            <a:r>
              <a:rPr b="1" lang="en-US" sz="2700">
                <a:solidFill>
                  <a:schemeClr val="dk1"/>
                </a:solidFill>
                <a:latin typeface="Arial"/>
                <a:ea typeface="Arial"/>
                <a:cs typeface="Arial"/>
                <a:sym typeface="Arial"/>
              </a:rPr>
              <a:t>MISURE - </a:t>
            </a:r>
            <a:r>
              <a:rPr b="1" lang="en-US" sz="2400">
                <a:solidFill>
                  <a:schemeClr val="dk1"/>
                </a:solidFill>
                <a:latin typeface="Arial"/>
                <a:ea typeface="Arial"/>
                <a:cs typeface="Arial"/>
                <a:sym typeface="Arial"/>
              </a:rPr>
              <a:t>Organizzative e di distanziamento fisico</a:t>
            </a:r>
            <a:br>
              <a:rPr b="1" lang="en-US" sz="40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Organizzazione della palestra</a:t>
            </a:r>
            <a:br>
              <a:rPr b="1"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Le regole da seguire per un corretto utilizzo della palestra</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 </a:t>
            </a:r>
            <a:br>
              <a:rPr b="1" lang="en-US" sz="1800">
                <a:solidFill>
                  <a:schemeClr val="dk1"/>
                </a:solidFill>
                <a:latin typeface="Calibri"/>
                <a:ea typeface="Calibri"/>
                <a:cs typeface="Calibri"/>
                <a:sym typeface="Calibri"/>
              </a:rPr>
            </a:br>
            <a:br>
              <a:rPr b="1" lang="en-US" sz="4000" u="sng">
                <a:solidFill>
                  <a:schemeClr val="dk1"/>
                </a:solidFill>
                <a:latin typeface="Arial"/>
                <a:ea typeface="Arial"/>
                <a:cs typeface="Arial"/>
                <a:sym typeface="Arial"/>
              </a:rPr>
            </a:br>
            <a:endParaRPr b="1" sz="4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39"/>
          <p:cNvGrpSpPr/>
          <p:nvPr/>
        </p:nvGrpSpPr>
        <p:grpSpPr>
          <a:xfrm>
            <a:off x="3924578" y="518462"/>
            <a:ext cx="8103475" cy="5117828"/>
            <a:chOff x="0" y="0"/>
            <a:chExt cx="8103475" cy="5117828"/>
          </a:xfrm>
        </p:grpSpPr>
        <p:cxnSp>
          <p:nvCxnSpPr>
            <p:cNvPr id="448" name="Google Shape;448;p39"/>
            <p:cNvCxnSpPr/>
            <p:nvPr/>
          </p:nvCxnSpPr>
          <p:spPr>
            <a:xfrm>
              <a:off x="0" y="0"/>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49" name="Google Shape;449;p39"/>
            <p:cNvSpPr/>
            <p:nvPr/>
          </p:nvSpPr>
          <p:spPr>
            <a:xfrm>
              <a:off x="0" y="0"/>
              <a:ext cx="8103475" cy="12794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9"/>
            <p:cNvSpPr txBox="1"/>
            <p:nvPr/>
          </p:nvSpPr>
          <p:spPr>
            <a:xfrm>
              <a:off x="0" y="0"/>
              <a:ext cx="8103475" cy="127945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Al fine di garantire un accesso ordinato e contingentato, all’inizio di ogni lezione gli </a:t>
              </a:r>
              <a:r>
                <a:rPr b="1" i="0" lang="en-US" sz="1800" u="none">
                  <a:solidFill>
                    <a:schemeClr val="dk1"/>
                  </a:solidFill>
                  <a:latin typeface="Arial"/>
                  <a:ea typeface="Arial"/>
                  <a:cs typeface="Arial"/>
                  <a:sym typeface="Arial"/>
                </a:rPr>
                <a:t>alunni verranno accompagnati dai docenti dall’aula all’impianto sportivo </a:t>
              </a:r>
              <a:r>
                <a:rPr b="0" i="0" lang="en-US" sz="1800" u="none">
                  <a:solidFill>
                    <a:schemeClr val="dk1"/>
                  </a:solidFill>
                  <a:latin typeface="Arial"/>
                  <a:ea typeface="Arial"/>
                  <a:cs typeface="Arial"/>
                  <a:sym typeface="Arial"/>
                </a:rPr>
                <a:t>in modo scaglionato, ovvero 10 minuti per classe </a:t>
              </a:r>
              <a:endParaRPr sz="1800">
                <a:solidFill>
                  <a:schemeClr val="dk1"/>
                </a:solidFill>
                <a:latin typeface="Arial"/>
                <a:ea typeface="Arial"/>
                <a:cs typeface="Arial"/>
                <a:sym typeface="Arial"/>
              </a:endParaRPr>
            </a:p>
          </p:txBody>
        </p:sp>
        <p:cxnSp>
          <p:nvCxnSpPr>
            <p:cNvPr id="451" name="Google Shape;451;p39"/>
            <p:cNvCxnSpPr/>
            <p:nvPr/>
          </p:nvCxnSpPr>
          <p:spPr>
            <a:xfrm>
              <a:off x="0" y="1279457"/>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52" name="Google Shape;452;p39"/>
            <p:cNvSpPr/>
            <p:nvPr/>
          </p:nvSpPr>
          <p:spPr>
            <a:xfrm>
              <a:off x="0" y="1279457"/>
              <a:ext cx="8103475" cy="12794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9"/>
            <p:cNvSpPr txBox="1"/>
            <p:nvPr/>
          </p:nvSpPr>
          <p:spPr>
            <a:xfrm>
              <a:off x="0" y="1279457"/>
              <a:ext cx="8103475" cy="1279457"/>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Gli alunni verranno riaccompagnati dal docente</a:t>
              </a:r>
              <a:r>
                <a:rPr b="0" i="0" lang="en-US" sz="1800" u="none">
                  <a:solidFill>
                    <a:schemeClr val="dk1"/>
                  </a:solidFill>
                  <a:latin typeface="Arial"/>
                  <a:ea typeface="Arial"/>
                  <a:cs typeface="Arial"/>
                  <a:sym typeface="Arial"/>
                </a:rPr>
                <a:t>, alla fine della lezione, nelle loro rispettive classi, in modo scaglionato </a:t>
              </a:r>
              <a:endParaRPr b="1" sz="1800">
                <a:solidFill>
                  <a:schemeClr val="dk1"/>
                </a:solidFill>
                <a:latin typeface="Arial"/>
                <a:ea typeface="Arial"/>
                <a:cs typeface="Arial"/>
                <a:sym typeface="Arial"/>
              </a:endParaRPr>
            </a:p>
          </p:txBody>
        </p:sp>
        <p:cxnSp>
          <p:nvCxnSpPr>
            <p:cNvPr id="454" name="Google Shape;454;p39"/>
            <p:cNvCxnSpPr/>
            <p:nvPr/>
          </p:nvCxnSpPr>
          <p:spPr>
            <a:xfrm>
              <a:off x="0" y="2558914"/>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55" name="Google Shape;455;p39"/>
            <p:cNvSpPr/>
            <p:nvPr/>
          </p:nvSpPr>
          <p:spPr>
            <a:xfrm>
              <a:off x="0" y="2558914"/>
              <a:ext cx="8103475" cy="12794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9"/>
            <p:cNvSpPr txBox="1"/>
            <p:nvPr/>
          </p:nvSpPr>
          <p:spPr>
            <a:xfrm>
              <a:off x="0" y="2558914"/>
              <a:ext cx="8103475" cy="1279457"/>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Al termine delle lezioni le classi usciranno dai rispettivi padiglioni utilizzando le uscite di sicurezza</a:t>
              </a:r>
              <a:endParaRPr sz="1800">
                <a:solidFill>
                  <a:schemeClr val="dk1"/>
                </a:solidFill>
                <a:latin typeface="Arial"/>
                <a:ea typeface="Arial"/>
                <a:cs typeface="Arial"/>
                <a:sym typeface="Arial"/>
              </a:endParaRPr>
            </a:p>
          </p:txBody>
        </p:sp>
        <p:cxnSp>
          <p:nvCxnSpPr>
            <p:cNvPr id="457" name="Google Shape;457;p39"/>
            <p:cNvCxnSpPr/>
            <p:nvPr/>
          </p:nvCxnSpPr>
          <p:spPr>
            <a:xfrm>
              <a:off x="0" y="3838371"/>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58" name="Google Shape;458;p39"/>
            <p:cNvSpPr/>
            <p:nvPr/>
          </p:nvSpPr>
          <p:spPr>
            <a:xfrm>
              <a:off x="0" y="3838371"/>
              <a:ext cx="8103475" cy="12794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9"/>
            <p:cNvSpPr txBox="1"/>
            <p:nvPr/>
          </p:nvSpPr>
          <p:spPr>
            <a:xfrm>
              <a:off x="0" y="3838371"/>
              <a:ext cx="8103475" cy="1279457"/>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Le classi svolgeranno la ricreazione secondo quanto regolamentato dalle linee guida della scuola oppure nelle aree esterne alla scuola sotto la sorveglianza del docente</a:t>
              </a:r>
              <a:endParaRPr sz="1800">
                <a:solidFill>
                  <a:schemeClr val="dk1"/>
                </a:solidFill>
                <a:latin typeface="Arial"/>
                <a:ea typeface="Arial"/>
                <a:cs typeface="Arial"/>
                <a:sym typeface="Arial"/>
              </a:endParaRPr>
            </a:p>
          </p:txBody>
        </p:sp>
      </p:grpSp>
      <p:pic>
        <p:nvPicPr>
          <p:cNvPr descr="Prevention Animation Illustration. How to Stock Footage Video (100%  Royalty-free) 1047937012 | Shutterstock" id="460" name="Google Shape;460;p39"/>
          <p:cNvPicPr preferRelativeResize="0"/>
          <p:nvPr/>
        </p:nvPicPr>
        <p:blipFill rotWithShape="1">
          <a:blip r:embed="rId3">
            <a:alphaModFix amt="20000"/>
          </a:blip>
          <a:srcRect b="0" l="24969" r="26122" t="0"/>
          <a:stretch/>
        </p:blipFill>
        <p:spPr>
          <a:xfrm rot="10800000">
            <a:off x="-2254076" y="154203"/>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461" name="Google Shape;461;p39"/>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chemeClr val="dk1"/>
              </a:buClr>
              <a:buSzPct val="1000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Organizzazione della palestra</a:t>
            </a: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r>
              <a:rPr b="1" lang="en-US" sz="1800"/>
              <a:t>Organizzazione degli ingressi e delle uscite dall’impianto sportivo </a:t>
            </a:r>
            <a:br>
              <a:rPr b="1" lang="en-US" sz="1800"/>
            </a:br>
            <a:r>
              <a:rPr b="1" lang="en-US" sz="1800"/>
              <a:t> </a:t>
            </a:r>
            <a:br>
              <a:rPr b="1" lang="en-US" sz="1800"/>
            </a:br>
            <a:br>
              <a:rPr b="1" lang="en-US" sz="4000" u="sng">
                <a:latin typeface="Arial"/>
                <a:ea typeface="Arial"/>
                <a:cs typeface="Arial"/>
                <a:sym typeface="Arial"/>
              </a:rPr>
            </a:br>
            <a:endParaRPr b="1" sz="4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4"/>
          <p:cNvSpPr txBox="1"/>
          <p:nvPr>
            <p:ph type="title"/>
          </p:nvPr>
        </p:nvSpPr>
        <p:spPr>
          <a:xfrm>
            <a:off x="838200" y="557189"/>
            <a:ext cx="3374136" cy="55678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Calibri"/>
              <a:buNone/>
            </a:pPr>
            <a:r>
              <a:rPr b="1" lang="en-US" sz="5200"/>
              <a:t>PRINCIPI</a:t>
            </a:r>
            <a:endParaRPr/>
          </a:p>
        </p:txBody>
      </p:sp>
      <p:grpSp>
        <p:nvGrpSpPr>
          <p:cNvPr id="126" name="Google Shape;126;p4"/>
          <p:cNvGrpSpPr/>
          <p:nvPr/>
        </p:nvGrpSpPr>
        <p:grpSpPr>
          <a:xfrm>
            <a:off x="5093208" y="621063"/>
            <a:ext cx="6263640" cy="5503345"/>
            <a:chOff x="0" y="671"/>
            <a:chExt cx="6263640" cy="5503345"/>
          </a:xfrm>
        </p:grpSpPr>
        <p:sp>
          <p:nvSpPr>
            <p:cNvPr id="127" name="Google Shape;127;p4"/>
            <p:cNvSpPr/>
            <p:nvPr/>
          </p:nvSpPr>
          <p:spPr>
            <a:xfrm>
              <a:off x="0" y="671"/>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475646" y="354458"/>
              <a:ext cx="864811" cy="86481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1816103" y="671"/>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txBox="1"/>
            <p:nvPr/>
          </p:nvSpPr>
          <p:spPr>
            <a:xfrm>
              <a:off x="1816103" y="671"/>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90000"/>
                </a:lnSpc>
                <a:spcBef>
                  <a:spcPts val="0"/>
                </a:spcBef>
                <a:spcAft>
                  <a:spcPts val="0"/>
                </a:spcAft>
                <a:buClr>
                  <a:schemeClr val="dk1"/>
                </a:buClr>
                <a:buSzPts val="2500"/>
                <a:buFont typeface="Arial"/>
                <a:buNone/>
              </a:pPr>
              <a:r>
                <a:rPr lang="en-US" sz="2500">
                  <a:solidFill>
                    <a:schemeClr val="dk1"/>
                  </a:solidFill>
                  <a:latin typeface="Arial"/>
                  <a:ea typeface="Arial"/>
                  <a:cs typeface="Arial"/>
                  <a:sym typeface="Arial"/>
                </a:rPr>
                <a:t>Il distanziamento sociale</a:t>
              </a:r>
              <a:endParaRPr sz="2500">
                <a:solidFill>
                  <a:schemeClr val="dk1"/>
                </a:solidFill>
                <a:latin typeface="Arial"/>
                <a:ea typeface="Arial"/>
                <a:cs typeface="Arial"/>
                <a:sym typeface="Arial"/>
              </a:endParaRPr>
            </a:p>
          </p:txBody>
        </p:sp>
        <p:sp>
          <p:nvSpPr>
            <p:cNvPr id="131" name="Google Shape;131;p4"/>
            <p:cNvSpPr/>
            <p:nvPr/>
          </p:nvSpPr>
          <p:spPr>
            <a:xfrm>
              <a:off x="0" y="1966151"/>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475646" y="2319938"/>
              <a:ext cx="864811" cy="86481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1816103" y="1966151"/>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txBox="1"/>
            <p:nvPr/>
          </p:nvSpPr>
          <p:spPr>
            <a:xfrm>
              <a:off x="1816103" y="1966151"/>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90000"/>
                </a:lnSpc>
                <a:spcBef>
                  <a:spcPts val="0"/>
                </a:spcBef>
                <a:spcAft>
                  <a:spcPts val="0"/>
                </a:spcAft>
                <a:buClr>
                  <a:schemeClr val="dk1"/>
                </a:buClr>
                <a:buSzPts val="2500"/>
                <a:buFont typeface="Arial"/>
                <a:buNone/>
              </a:pPr>
              <a:r>
                <a:rPr lang="en-US" sz="2500">
                  <a:solidFill>
                    <a:schemeClr val="dk1"/>
                  </a:solidFill>
                  <a:latin typeface="Arial"/>
                  <a:ea typeface="Arial"/>
                  <a:cs typeface="Arial"/>
                  <a:sym typeface="Arial"/>
                </a:rPr>
                <a:t>La rigorosa igiene delle mani, personale e degli ambienti</a:t>
              </a:r>
              <a:endParaRPr sz="2500">
                <a:solidFill>
                  <a:schemeClr val="dk1"/>
                </a:solidFill>
                <a:latin typeface="Arial"/>
                <a:ea typeface="Arial"/>
                <a:cs typeface="Arial"/>
                <a:sym typeface="Arial"/>
              </a:endParaRPr>
            </a:p>
          </p:txBody>
        </p:sp>
        <p:sp>
          <p:nvSpPr>
            <p:cNvPr id="135" name="Google Shape;135;p4"/>
            <p:cNvSpPr/>
            <p:nvPr/>
          </p:nvSpPr>
          <p:spPr>
            <a:xfrm>
              <a:off x="0" y="3931632"/>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475646" y="4285418"/>
              <a:ext cx="864811" cy="86481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1816103" y="3931632"/>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txBox="1"/>
            <p:nvPr/>
          </p:nvSpPr>
          <p:spPr>
            <a:xfrm>
              <a:off x="1816103" y="3931632"/>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90000"/>
                </a:lnSpc>
                <a:spcBef>
                  <a:spcPts val="0"/>
                </a:spcBef>
                <a:spcAft>
                  <a:spcPts val="0"/>
                </a:spcAft>
                <a:buClr>
                  <a:schemeClr val="dk1"/>
                </a:buClr>
                <a:buSzPts val="2500"/>
                <a:buFont typeface="Arial"/>
                <a:buNone/>
              </a:pPr>
              <a:r>
                <a:rPr b="0" lang="en-US" sz="2500">
                  <a:solidFill>
                    <a:schemeClr val="dk1"/>
                  </a:solidFill>
                  <a:latin typeface="Arial"/>
                  <a:ea typeface="Arial"/>
                  <a:cs typeface="Arial"/>
                  <a:sym typeface="Arial"/>
                </a:rPr>
                <a:t>L’areazione frequente degli ambienti</a:t>
              </a:r>
              <a:endParaRPr b="0" sz="2500">
                <a:solidFill>
                  <a:schemeClr val="dk1"/>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pSp>
        <p:nvGrpSpPr>
          <p:cNvPr id="466" name="Google Shape;466;p40"/>
          <p:cNvGrpSpPr/>
          <p:nvPr/>
        </p:nvGrpSpPr>
        <p:grpSpPr>
          <a:xfrm>
            <a:off x="3924578" y="521453"/>
            <a:ext cx="8103475" cy="6123488"/>
            <a:chOff x="0" y="2992"/>
            <a:chExt cx="8103475" cy="6123488"/>
          </a:xfrm>
        </p:grpSpPr>
        <p:cxnSp>
          <p:nvCxnSpPr>
            <p:cNvPr id="467" name="Google Shape;467;p40"/>
            <p:cNvCxnSpPr/>
            <p:nvPr/>
          </p:nvCxnSpPr>
          <p:spPr>
            <a:xfrm>
              <a:off x="0" y="2992"/>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68" name="Google Shape;468;p40"/>
            <p:cNvSpPr/>
            <p:nvPr/>
          </p:nvSpPr>
          <p:spPr>
            <a:xfrm>
              <a:off x="0" y="2992"/>
              <a:ext cx="8103475" cy="102058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0"/>
            <p:cNvSpPr txBox="1"/>
            <p:nvPr/>
          </p:nvSpPr>
          <p:spPr>
            <a:xfrm>
              <a:off x="0" y="2992"/>
              <a:ext cx="8103475" cy="1020581"/>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Prima di accedere alla palestra è obbligatorio igienizzare le mani con apposito gel idroalcolico</a:t>
              </a:r>
              <a:endParaRPr sz="1800">
                <a:solidFill>
                  <a:schemeClr val="dk1"/>
                </a:solidFill>
                <a:latin typeface="Arial"/>
                <a:ea typeface="Arial"/>
                <a:cs typeface="Arial"/>
                <a:sym typeface="Arial"/>
              </a:endParaRPr>
            </a:p>
          </p:txBody>
        </p:sp>
        <p:cxnSp>
          <p:nvCxnSpPr>
            <p:cNvPr id="470" name="Google Shape;470;p40"/>
            <p:cNvCxnSpPr/>
            <p:nvPr/>
          </p:nvCxnSpPr>
          <p:spPr>
            <a:xfrm>
              <a:off x="0" y="1023574"/>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71" name="Google Shape;471;p40"/>
            <p:cNvSpPr/>
            <p:nvPr/>
          </p:nvSpPr>
          <p:spPr>
            <a:xfrm>
              <a:off x="0" y="1023574"/>
              <a:ext cx="8103475" cy="102058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0"/>
            <p:cNvSpPr txBox="1"/>
            <p:nvPr/>
          </p:nvSpPr>
          <p:spPr>
            <a:xfrm>
              <a:off x="0" y="1023574"/>
              <a:ext cx="8103475" cy="1020581"/>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Gli spogliatoi vengono utilizzati </a:t>
              </a:r>
              <a:r>
                <a:rPr b="1" i="0" lang="en-US" sz="1800" u="none">
                  <a:solidFill>
                    <a:schemeClr val="dk1"/>
                  </a:solidFill>
                  <a:latin typeface="Arial"/>
                  <a:ea typeface="Arial"/>
                  <a:cs typeface="Arial"/>
                  <a:sym typeface="Arial"/>
                </a:rPr>
                <a:t>solo per l’accesso ai servizi igienici e per il cambio delle scarpe, consentito a 8 alunni per volta, mantenendo obbligatoriamente le porte degli spogliatoi aperte</a:t>
              </a:r>
              <a:endParaRPr b="1" sz="1800">
                <a:solidFill>
                  <a:schemeClr val="dk1"/>
                </a:solidFill>
                <a:latin typeface="Arial"/>
                <a:ea typeface="Arial"/>
                <a:cs typeface="Arial"/>
                <a:sym typeface="Arial"/>
              </a:endParaRPr>
            </a:p>
          </p:txBody>
        </p:sp>
        <p:cxnSp>
          <p:nvCxnSpPr>
            <p:cNvPr id="473" name="Google Shape;473;p40"/>
            <p:cNvCxnSpPr/>
            <p:nvPr/>
          </p:nvCxnSpPr>
          <p:spPr>
            <a:xfrm>
              <a:off x="0" y="2044155"/>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74" name="Google Shape;474;p40"/>
            <p:cNvSpPr/>
            <p:nvPr/>
          </p:nvSpPr>
          <p:spPr>
            <a:xfrm>
              <a:off x="0" y="2044155"/>
              <a:ext cx="8103475" cy="102058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0"/>
            <p:cNvSpPr txBox="1"/>
            <p:nvPr/>
          </p:nvSpPr>
          <p:spPr>
            <a:xfrm>
              <a:off x="0" y="2044155"/>
              <a:ext cx="8103475" cy="1020581"/>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Gli alunni accedono alla palestra già dotati di abbigliamento sportivo</a:t>
              </a:r>
              <a:r>
                <a:rPr b="0" i="0" lang="en-US" sz="1800" u="none">
                  <a:solidFill>
                    <a:schemeClr val="dk1"/>
                  </a:solidFill>
                  <a:latin typeface="Arial"/>
                  <a:ea typeface="Arial"/>
                  <a:cs typeface="Arial"/>
                  <a:sym typeface="Arial"/>
                </a:rPr>
                <a:t> e di scarpe da usare esclusivamente nell’impianto sportivo. Le scarpe non utilizzate dovranno essere riposte in un sacchetto apposito</a:t>
              </a:r>
              <a:endParaRPr sz="1800">
                <a:solidFill>
                  <a:schemeClr val="dk1"/>
                </a:solidFill>
                <a:latin typeface="Arial"/>
                <a:ea typeface="Arial"/>
                <a:cs typeface="Arial"/>
                <a:sym typeface="Arial"/>
              </a:endParaRPr>
            </a:p>
          </p:txBody>
        </p:sp>
        <p:cxnSp>
          <p:nvCxnSpPr>
            <p:cNvPr id="476" name="Google Shape;476;p40"/>
            <p:cNvCxnSpPr/>
            <p:nvPr/>
          </p:nvCxnSpPr>
          <p:spPr>
            <a:xfrm>
              <a:off x="0" y="3064736"/>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77" name="Google Shape;477;p40"/>
            <p:cNvSpPr/>
            <p:nvPr/>
          </p:nvSpPr>
          <p:spPr>
            <a:xfrm>
              <a:off x="0" y="3064736"/>
              <a:ext cx="8103475" cy="102058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0"/>
            <p:cNvSpPr txBox="1"/>
            <p:nvPr/>
          </p:nvSpPr>
          <p:spPr>
            <a:xfrm>
              <a:off x="0" y="3064736"/>
              <a:ext cx="8103475" cy="1020581"/>
            </a:xfrm>
            <a:prstGeom prst="rect">
              <a:avLst/>
            </a:prstGeom>
            <a:noFill/>
            <a:ln>
              <a:noFill/>
            </a:ln>
          </p:spPr>
          <p:txBody>
            <a:bodyPr anchorCtr="0" anchor="t" bIns="68575" lIns="68575" spcFirstLastPara="1" rIns="68575" wrap="square" tIns="68575">
              <a:noAutofit/>
            </a:bodyPr>
            <a:lstStyle/>
            <a:p>
              <a:pPr indent="0" lvl="0" marL="0" marR="0" rtl="0" algn="just">
                <a:lnSpc>
                  <a:spcPct val="9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 consentito togliere la mascherina durante l’attività fisica mantenendo la distanza di </a:t>
              </a:r>
              <a:r>
                <a:rPr b="1" i="0" lang="en-US" sz="1800" u="none">
                  <a:solidFill>
                    <a:schemeClr val="dk1"/>
                  </a:solidFill>
                  <a:latin typeface="Arial"/>
                  <a:ea typeface="Arial"/>
                  <a:cs typeface="Arial"/>
                  <a:sym typeface="Arial"/>
                </a:rPr>
                <a:t>sicurezza di 2 m</a:t>
              </a:r>
              <a:r>
                <a:rPr b="0" i="0" lang="en-US" sz="1800" u="none">
                  <a:solidFill>
                    <a:schemeClr val="dk1"/>
                  </a:solidFill>
                  <a:latin typeface="Arial"/>
                  <a:ea typeface="Arial"/>
                  <a:cs typeface="Arial"/>
                  <a:sym typeface="Arial"/>
                </a:rPr>
                <a:t>. In tutti gli altri momenti la mascherina deve essere indossata</a:t>
              </a:r>
              <a:endParaRPr sz="1800">
                <a:solidFill>
                  <a:schemeClr val="dk1"/>
                </a:solidFill>
                <a:latin typeface="Arial"/>
                <a:ea typeface="Arial"/>
                <a:cs typeface="Arial"/>
                <a:sym typeface="Arial"/>
              </a:endParaRPr>
            </a:p>
          </p:txBody>
        </p:sp>
        <p:cxnSp>
          <p:nvCxnSpPr>
            <p:cNvPr id="479" name="Google Shape;479;p40"/>
            <p:cNvCxnSpPr/>
            <p:nvPr/>
          </p:nvCxnSpPr>
          <p:spPr>
            <a:xfrm>
              <a:off x="0" y="4085318"/>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80" name="Google Shape;480;p40"/>
            <p:cNvSpPr/>
            <p:nvPr/>
          </p:nvSpPr>
          <p:spPr>
            <a:xfrm>
              <a:off x="0" y="4085318"/>
              <a:ext cx="8103475" cy="102058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0"/>
            <p:cNvSpPr txBox="1"/>
            <p:nvPr/>
          </p:nvSpPr>
          <p:spPr>
            <a:xfrm>
              <a:off x="0" y="4085318"/>
              <a:ext cx="8103475" cy="1020581"/>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 opportuno che ogni alunno porti con sé una bottiglia d’acqua per uso individuale</a:t>
              </a:r>
              <a:endParaRPr sz="1800">
                <a:solidFill>
                  <a:schemeClr val="dk1"/>
                </a:solidFill>
                <a:latin typeface="Arial"/>
                <a:ea typeface="Arial"/>
                <a:cs typeface="Arial"/>
                <a:sym typeface="Arial"/>
              </a:endParaRPr>
            </a:p>
          </p:txBody>
        </p:sp>
        <p:cxnSp>
          <p:nvCxnSpPr>
            <p:cNvPr id="482" name="Google Shape;482;p40"/>
            <p:cNvCxnSpPr/>
            <p:nvPr/>
          </p:nvCxnSpPr>
          <p:spPr>
            <a:xfrm>
              <a:off x="0" y="5105899"/>
              <a:ext cx="8103475" cy="0"/>
            </a:xfrm>
            <a:prstGeom prst="straightConnector1">
              <a:avLst/>
            </a:prstGeom>
            <a:solidFill>
              <a:srgbClr val="1A9A76"/>
            </a:solidFill>
            <a:ln cap="flat" cmpd="sng" w="12700">
              <a:solidFill>
                <a:srgbClr val="1A9A76"/>
              </a:solidFill>
              <a:prstDash val="solid"/>
              <a:miter lim="800000"/>
              <a:headEnd len="sm" w="sm" type="none"/>
              <a:tailEnd len="sm" w="sm" type="none"/>
            </a:ln>
          </p:spPr>
        </p:cxnSp>
        <p:sp>
          <p:nvSpPr>
            <p:cNvPr id="483" name="Google Shape;483;p40"/>
            <p:cNvSpPr/>
            <p:nvPr/>
          </p:nvSpPr>
          <p:spPr>
            <a:xfrm>
              <a:off x="0" y="5105899"/>
              <a:ext cx="8103475" cy="102058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0"/>
            <p:cNvSpPr txBox="1"/>
            <p:nvPr/>
          </p:nvSpPr>
          <p:spPr>
            <a:xfrm>
              <a:off x="0" y="5105899"/>
              <a:ext cx="8103475" cy="1020581"/>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Il materiale personale di ogni alunno </a:t>
              </a:r>
              <a:r>
                <a:rPr b="1" i="0" lang="en-US" sz="1800" u="none">
                  <a:solidFill>
                    <a:schemeClr val="dk1"/>
                  </a:solidFill>
                  <a:latin typeface="Arial"/>
                  <a:ea typeface="Arial"/>
                  <a:cs typeface="Arial"/>
                  <a:sym typeface="Arial"/>
                </a:rPr>
                <a:t>verrà riposto nel proprio zainetto e portato in palestra nella zona indicata dal proprio insegnante. Il cellulare verrà riposto spento nello zaino e non utilizzato fino alla fine della lezione</a:t>
              </a:r>
              <a:endParaRPr b="1" sz="1800">
                <a:solidFill>
                  <a:schemeClr val="dk1"/>
                </a:solidFill>
                <a:latin typeface="Arial"/>
                <a:ea typeface="Arial"/>
                <a:cs typeface="Arial"/>
                <a:sym typeface="Arial"/>
              </a:endParaRPr>
            </a:p>
          </p:txBody>
        </p:sp>
      </p:grpSp>
      <p:pic>
        <p:nvPicPr>
          <p:cNvPr descr="Prevention Animation Illustration. How to Stock Footage Video (100%  Royalty-free) 1047937012 | Shutterstock" id="485" name="Google Shape;485;p40"/>
          <p:cNvPicPr preferRelativeResize="0"/>
          <p:nvPr/>
        </p:nvPicPr>
        <p:blipFill rotWithShape="1">
          <a:blip r:embed="rId3">
            <a:alphaModFix amt="20000"/>
          </a:blip>
          <a:srcRect b="0" l="24969" r="26122" t="0"/>
          <a:stretch/>
        </p:blipFill>
        <p:spPr>
          <a:xfrm rot="10800000">
            <a:off x="-2254076" y="154203"/>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486" name="Google Shape;486;p40"/>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chemeClr val="dk1"/>
              </a:buClr>
              <a:buSzPct val="1000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Organizzazione della palestra</a:t>
            </a: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r>
              <a:rPr b="1" lang="en-US" sz="1800"/>
              <a:t>Utilizzo degli spogliatoi e del materiale personale </a:t>
            </a:r>
            <a:br>
              <a:rPr b="1" lang="en-US" sz="1800"/>
            </a:br>
            <a:br>
              <a:rPr b="1" lang="en-US" sz="4000" u="sng">
                <a:latin typeface="Arial"/>
                <a:ea typeface="Arial"/>
                <a:cs typeface="Arial"/>
                <a:sym typeface="Arial"/>
              </a:rPr>
            </a:br>
            <a:endParaRPr b="1" sz="4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1"/>
          <p:cNvSpPr txBox="1"/>
          <p:nvPr/>
        </p:nvSpPr>
        <p:spPr>
          <a:xfrm>
            <a:off x="3895471" y="1740180"/>
            <a:ext cx="8110200" cy="5117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1" lang="en-US" sz="1800">
                <a:solidFill>
                  <a:srgbClr val="000000"/>
                </a:solidFill>
                <a:latin typeface="Arial"/>
                <a:ea typeface="Arial"/>
                <a:cs typeface="Arial"/>
                <a:sym typeface="Arial"/>
              </a:rPr>
              <a:t>L’intervallo è stato organizzato con differenziazione e alternanza della tipologia di intervallo </a:t>
            </a:r>
            <a:r>
              <a:rPr lang="en-US" sz="1800">
                <a:solidFill>
                  <a:srgbClr val="000000"/>
                </a:solidFill>
                <a:latin typeface="Arial"/>
                <a:ea typeface="Arial"/>
                <a:cs typeface="Arial"/>
                <a:sym typeface="Arial"/>
              </a:rPr>
              <a:t>(in aula o negli spazi esterni)</a:t>
            </a:r>
            <a:endParaRPr sz="1800">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rgbClr val="000000"/>
              </a:buClr>
              <a:buSzPts val="1000"/>
              <a:buFont typeface="Noto Sans Symbols"/>
              <a:buChar char="∙"/>
            </a:pPr>
            <a:r>
              <a:rPr b="1" lang="en-US" sz="1800">
                <a:solidFill>
                  <a:srgbClr val="000000"/>
                </a:solidFill>
                <a:latin typeface="Arial"/>
                <a:ea typeface="Arial"/>
                <a:cs typeface="Arial"/>
                <a:sym typeface="Arial"/>
              </a:rPr>
              <a:t>nel primo intervallo </a:t>
            </a:r>
            <a:r>
              <a:rPr lang="en-US" sz="1800">
                <a:solidFill>
                  <a:srgbClr val="000000"/>
                </a:solidFill>
                <a:latin typeface="Arial"/>
                <a:ea typeface="Arial"/>
                <a:cs typeface="Arial"/>
                <a:sym typeface="Arial"/>
              </a:rPr>
              <a:t>le classi di alcuni settori dovranno obbligatoriamente abbandonare l’aula, seguire il percorso indicato verso la propria uscita (stesso ingresso dell’entrata) e sostare in un’area esterna loro assegnata e </a:t>
            </a:r>
            <a:r>
              <a:rPr b="1" lang="en-US" sz="1800">
                <a:solidFill>
                  <a:srgbClr val="000000"/>
                </a:solidFill>
                <a:latin typeface="Arial"/>
                <a:ea typeface="Arial"/>
                <a:cs typeface="Arial"/>
                <a:sym typeface="Arial"/>
              </a:rPr>
              <a:t>delimitata da apposita segnaletica orizzontale</a:t>
            </a:r>
            <a:r>
              <a:rPr lang="en-US" sz="1800">
                <a:solidFill>
                  <a:srgbClr val="000000"/>
                </a:solidFill>
                <a:latin typeface="Arial"/>
                <a:ea typeface="Arial"/>
                <a:cs typeface="Arial"/>
                <a:sym typeface="Arial"/>
              </a:rPr>
              <a:t>, mentre le altre del settore adiacente fruiranno dell’intervallo in classe</a:t>
            </a:r>
            <a:endParaRPr sz="1800">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rgbClr val="000000"/>
              </a:buClr>
              <a:buSzPts val="1000"/>
              <a:buFont typeface="Noto Sans Symbols"/>
              <a:buChar char="∙"/>
            </a:pPr>
            <a:r>
              <a:rPr b="1" lang="en-US" sz="1800">
                <a:solidFill>
                  <a:srgbClr val="000000"/>
                </a:solidFill>
                <a:latin typeface="Arial"/>
                <a:ea typeface="Arial"/>
                <a:cs typeface="Arial"/>
                <a:sym typeface="Arial"/>
              </a:rPr>
              <a:t>nel secondo intervallo fruiranno degli spazi esterni le classi dei settori che hanno trascorso la precedente ricreazione in aula</a:t>
            </a:r>
            <a:endParaRPr sz="1800">
              <a:solidFill>
                <a:schemeClr val="dk1"/>
              </a:solidFill>
              <a:latin typeface="Arial"/>
              <a:ea typeface="Arial"/>
              <a:cs typeface="Arial"/>
              <a:sym typeface="Arial"/>
            </a:endParaRPr>
          </a:p>
          <a:p>
            <a:pPr indent="-342900" lvl="0" marL="342900" marR="0" rtl="0" algn="l">
              <a:lnSpc>
                <a:spcPct val="100000"/>
              </a:lnSpc>
              <a:spcBef>
                <a:spcPts val="1000"/>
              </a:spcBef>
              <a:spcAft>
                <a:spcPts val="0"/>
              </a:spcAft>
              <a:buClr>
                <a:srgbClr val="000000"/>
              </a:buClr>
              <a:buSzPts val="1000"/>
              <a:buFont typeface="Noto Sans Symbols"/>
              <a:buChar char="∙"/>
            </a:pPr>
            <a:r>
              <a:rPr b="1" lang="en-US" sz="1800">
                <a:solidFill>
                  <a:srgbClr val="000000"/>
                </a:solidFill>
                <a:latin typeface="Arial"/>
                <a:ea typeface="Arial"/>
                <a:cs typeface="Arial"/>
                <a:sym typeface="Arial"/>
              </a:rPr>
              <a:t>negli spostamenti concessi durante l’intervallo gli studenti dovranno indossare obbligatoriamente la mascherina</a:t>
            </a:r>
            <a:r>
              <a:rPr lang="en-US" sz="1800">
                <a:solidFill>
                  <a:srgbClr val="000000"/>
                </a:solidFill>
                <a:latin typeface="Arial"/>
                <a:ea typeface="Arial"/>
                <a:cs typeface="Arial"/>
                <a:sym typeface="Arial"/>
              </a:rPr>
              <a:t>; una volta raggiunta l’area esterna assegnata si potrà abbassare la mascherina per mangiare o bere solo se la distanza è rispettata</a:t>
            </a:r>
            <a:endParaRPr/>
          </a:p>
        </p:txBody>
      </p:sp>
      <p:pic>
        <p:nvPicPr>
          <p:cNvPr descr="Prevention Animation Illustration. How to Stock Footage Video (100%  Royalty-free) 1047937012 | Shutterstock" id="492" name="Google Shape;492;p41"/>
          <p:cNvPicPr preferRelativeResize="0"/>
          <p:nvPr/>
        </p:nvPicPr>
        <p:blipFill rotWithShape="1">
          <a:blip r:embed="rId3">
            <a:alphaModFix amt="70000"/>
          </a:blip>
          <a:srcRect b="0" l="24969" r="26122" t="0"/>
          <a:stretch/>
        </p:blipFill>
        <p:spPr>
          <a:xfrm rot="10800000">
            <a:off x="-1759806" y="16466"/>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493" name="Google Shape;493;p41"/>
          <p:cNvSpPr txBox="1"/>
          <p:nvPr/>
        </p:nvSpPr>
        <p:spPr>
          <a:xfrm>
            <a:off x="1067832" y="16466"/>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b="1" sz="4100">
              <a:solidFill>
                <a:schemeClr val="dk1"/>
              </a:solidFill>
              <a:latin typeface="Calibri"/>
              <a:ea typeface="Calibri"/>
              <a:cs typeface="Calibri"/>
              <a:sym typeface="Calibri"/>
            </a:endParaRPr>
          </a:p>
          <a:p>
            <a:pPr indent="0" lvl="0" marL="0" marR="0" rtl="0" algn="r">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Operazioni di ingresso e di uscita per le lezioni</a:t>
            </a:r>
            <a:endParaRPr b="1" sz="20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2"/>
          <p:cNvSpPr txBox="1"/>
          <p:nvPr/>
        </p:nvSpPr>
        <p:spPr>
          <a:xfrm>
            <a:off x="4028303" y="1418896"/>
            <a:ext cx="7529383" cy="5117828"/>
          </a:xfrm>
          <a:prstGeom prst="rect">
            <a:avLst/>
          </a:prstGeom>
          <a:noFill/>
          <a:ln>
            <a:noFill/>
          </a:ln>
        </p:spPr>
        <p:txBody>
          <a:bodyPr anchorCtr="0" anchor="t" bIns="45700" lIns="91425" spcFirstLastPara="1" rIns="91425" wrap="square" tIns="45700">
            <a:noAutofit/>
          </a:bodyPr>
          <a:lstStyle/>
          <a:p>
            <a:pPr indent="-165100" lvl="0" marL="228600" marR="0" rtl="0" algn="l">
              <a:lnSpc>
                <a:spcPct val="100000"/>
              </a:lnSpc>
              <a:spcBef>
                <a:spcPts val="0"/>
              </a:spcBef>
              <a:spcAft>
                <a:spcPts val="0"/>
              </a:spcAft>
              <a:buClr>
                <a:schemeClr val="dk1"/>
              </a:buClr>
              <a:buSzPts val="1000"/>
              <a:buFont typeface="Noto Sans Symbols"/>
              <a:buNone/>
            </a:pPr>
            <a:r>
              <a:t/>
            </a:r>
            <a:endParaRPr sz="1800">
              <a:solidFill>
                <a:schemeClr val="dk1"/>
              </a:solidFill>
              <a:latin typeface="Calibri"/>
              <a:ea typeface="Calibri"/>
              <a:cs typeface="Calibri"/>
              <a:sym typeface="Calibri"/>
            </a:endParaRPr>
          </a:p>
          <a:p>
            <a:pPr indent="-165100" lvl="0" marL="228600" marR="0" rtl="0" algn="l">
              <a:lnSpc>
                <a:spcPct val="100000"/>
              </a:lnSpc>
              <a:spcBef>
                <a:spcPts val="1000"/>
              </a:spcBef>
              <a:spcAft>
                <a:spcPts val="0"/>
              </a:spcAft>
              <a:buClr>
                <a:schemeClr val="dk1"/>
              </a:buClr>
              <a:buSzPts val="1000"/>
              <a:buFont typeface="Noto Sans Symbols"/>
              <a:buNone/>
            </a:pPr>
            <a:r>
              <a:t/>
            </a:r>
            <a:endParaRPr sz="1800">
              <a:solidFill>
                <a:schemeClr val="dk1"/>
              </a:solidFill>
              <a:latin typeface="Calibri"/>
              <a:ea typeface="Calibri"/>
              <a:cs typeface="Calibri"/>
              <a:sym typeface="Calibri"/>
            </a:endParaRPr>
          </a:p>
          <a:p>
            <a:pPr indent="-342900" lvl="0" marL="457200" rtl="0" algn="just">
              <a:lnSpc>
                <a:spcPct val="115000"/>
              </a:lnSpc>
              <a:spcBef>
                <a:spcPts val="0"/>
              </a:spcBef>
              <a:spcAft>
                <a:spcPts val="0"/>
              </a:spcAft>
              <a:buSzPts val="1800"/>
              <a:buChar char="●"/>
            </a:pPr>
            <a:r>
              <a:rPr b="1" lang="en-US" sz="1800"/>
              <a:t>Gli studenti compilano la lista di prenotazione delle merende per entrambi gli intervalli, tramite il rappresentante di classe. Il rappresentante di classe raccoglie la quota esatta e consegna la lista al  gestore del bar entro le ore 8:30. Il gestore del bar provvede alla consegna delle merende</a:t>
            </a:r>
            <a:endParaRPr b="1" sz="1800"/>
          </a:p>
          <a:p>
            <a:pPr indent="0" lvl="0" marL="0" marR="0" rtl="0" algn="l">
              <a:lnSpc>
                <a:spcPct val="100000"/>
              </a:lnSpc>
              <a:spcBef>
                <a:spcPts val="1000"/>
              </a:spcBef>
              <a:spcAft>
                <a:spcPts val="0"/>
              </a:spcAft>
              <a:buClr>
                <a:schemeClr val="dk1"/>
              </a:buClr>
              <a:buSzPts val="1000"/>
              <a:buFont typeface="Arial"/>
              <a:buNone/>
            </a:pPr>
            <a:r>
              <a:t/>
            </a:r>
            <a:endParaRPr sz="1800">
              <a:solidFill>
                <a:schemeClr val="dk1"/>
              </a:solidFill>
              <a:latin typeface="Arial"/>
              <a:ea typeface="Arial"/>
              <a:cs typeface="Arial"/>
              <a:sym typeface="Arial"/>
            </a:endParaRPr>
          </a:p>
          <a:p>
            <a:pPr indent="-342900" lvl="0" marL="457200" marR="0" rtl="0" algn="l">
              <a:lnSpc>
                <a:spcPct val="100000"/>
              </a:lnSpc>
              <a:spcBef>
                <a:spcPts val="1000"/>
              </a:spcBef>
              <a:spcAft>
                <a:spcPts val="0"/>
              </a:spcAft>
              <a:buClr>
                <a:srgbClr val="000000"/>
              </a:buClr>
              <a:buSzPts val="1800"/>
              <a:buFont typeface="Arial"/>
              <a:buChar char="●"/>
            </a:pPr>
            <a:r>
              <a:rPr b="1" lang="en-US" sz="1800">
                <a:solidFill>
                  <a:srgbClr val="000000"/>
                </a:solidFill>
                <a:latin typeface="Arial"/>
                <a:ea typeface="Arial"/>
                <a:cs typeface="Arial"/>
                <a:sym typeface="Arial"/>
              </a:rPr>
              <a:t>In caso di pioggia o di condizione atmosferiche avverse, tutte le classi svolgeranno gli intervalli nelle rispettive aule</a:t>
            </a:r>
            <a:endParaRPr/>
          </a:p>
          <a:p>
            <a:pPr indent="0" lvl="0" marL="0" marR="0" rtl="0" algn="l">
              <a:lnSpc>
                <a:spcPct val="100000"/>
              </a:lnSpc>
              <a:spcBef>
                <a:spcPts val="1000"/>
              </a:spcBef>
              <a:spcAft>
                <a:spcPts val="0"/>
              </a:spcAft>
              <a:buClr>
                <a:schemeClr val="dk1"/>
              </a:buClr>
              <a:buSzPts val="1000"/>
              <a:buFont typeface="Arial"/>
              <a:buNone/>
            </a:pPr>
            <a:r>
              <a:t/>
            </a:r>
            <a:endParaRPr sz="1800">
              <a:solidFill>
                <a:schemeClr val="dk1"/>
              </a:solidFill>
              <a:latin typeface="Arial"/>
              <a:ea typeface="Arial"/>
              <a:cs typeface="Arial"/>
              <a:sym typeface="Arial"/>
            </a:endParaRPr>
          </a:p>
          <a:p>
            <a:pPr indent="-342900" lvl="0" marL="457200" marR="0" rtl="0" algn="l">
              <a:lnSpc>
                <a:spcPct val="100000"/>
              </a:lnSpc>
              <a:spcBef>
                <a:spcPts val="1000"/>
              </a:spcBef>
              <a:spcAft>
                <a:spcPts val="0"/>
              </a:spcAft>
              <a:buClr>
                <a:srgbClr val="000000"/>
              </a:buClr>
              <a:buSzPts val="1800"/>
              <a:buFont typeface="Arial"/>
              <a:buChar char="●"/>
            </a:pPr>
            <a:r>
              <a:rPr b="1" lang="en-US" sz="1800">
                <a:solidFill>
                  <a:srgbClr val="000000"/>
                </a:solidFill>
                <a:latin typeface="Arial"/>
                <a:ea typeface="Arial"/>
                <a:cs typeface="Arial"/>
                <a:sym typeface="Arial"/>
              </a:rPr>
              <a:t>Durante gli intervalli la sorveglianza è affidata ai docenti in orario</a:t>
            </a:r>
            <a:endParaRPr sz="1800">
              <a:solidFill>
                <a:schemeClr val="dk1"/>
              </a:solidFill>
              <a:latin typeface="Arial"/>
              <a:ea typeface="Arial"/>
              <a:cs typeface="Arial"/>
              <a:sym typeface="Arial"/>
            </a:endParaRPr>
          </a:p>
        </p:txBody>
      </p:sp>
      <p:pic>
        <p:nvPicPr>
          <p:cNvPr descr="Prevention Animation Illustration. How to Stock Footage Video (100%  Royalty-free) 1047937012 | Shutterstock" id="499" name="Google Shape;499;p42"/>
          <p:cNvPicPr preferRelativeResize="0"/>
          <p:nvPr/>
        </p:nvPicPr>
        <p:blipFill rotWithShape="1">
          <a:blip r:embed="rId3">
            <a:alphaModFix amt="70000"/>
          </a:blip>
          <a:srcRect b="0" l="24969" r="26122" t="0"/>
          <a:stretch/>
        </p:blipFill>
        <p:spPr>
          <a:xfrm rot="10800000">
            <a:off x="-1759806" y="16466"/>
            <a:ext cx="5655276"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500" name="Google Shape;500;p42"/>
          <p:cNvSpPr txBox="1"/>
          <p:nvPr/>
        </p:nvSpPr>
        <p:spPr>
          <a:xfrm>
            <a:off x="1067832" y="16466"/>
            <a:ext cx="10937788" cy="180730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100"/>
              <a:buFont typeface="Calibri"/>
              <a:buNone/>
            </a:pPr>
            <a:r>
              <a:rPr b="1" lang="en-US" sz="4100">
                <a:solidFill>
                  <a:schemeClr val="dk1"/>
                </a:solidFill>
                <a:latin typeface="Calibri"/>
                <a:ea typeface="Calibri"/>
                <a:cs typeface="Calibri"/>
                <a:sym typeface="Calibri"/>
              </a:rPr>
              <a:t>MISURE - Organizzative e di distanziamento fisico</a:t>
            </a:r>
            <a:endParaRPr b="1" sz="4100">
              <a:solidFill>
                <a:schemeClr val="dk1"/>
              </a:solidFill>
              <a:latin typeface="Calibri"/>
              <a:ea typeface="Calibri"/>
              <a:cs typeface="Calibri"/>
              <a:sym typeface="Calibri"/>
            </a:endParaRPr>
          </a:p>
          <a:p>
            <a:pPr indent="0" lvl="0" marL="0" marR="0" rtl="0" algn="r">
              <a:lnSpc>
                <a:spcPct val="90000"/>
              </a:lnSpc>
              <a:spcBef>
                <a:spcPts val="60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Operazioni di ingresso e di uscita per le lezioni</a:t>
            </a:r>
            <a:endParaRPr b="1" sz="20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4" name="Shape 504"/>
        <p:cNvGrpSpPr/>
        <p:nvPr/>
      </p:nvGrpSpPr>
      <p:grpSpPr>
        <a:xfrm>
          <a:off x="0" y="0"/>
          <a:ext cx="0" cy="0"/>
          <a:chOff x="0" y="0"/>
          <a:chExt cx="0" cy="0"/>
        </a:xfrm>
      </p:grpSpPr>
      <p:sp>
        <p:nvSpPr>
          <p:cNvPr id="505" name="Google Shape;505;p4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43"/>
          <p:cNvSpPr txBox="1"/>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600"/>
              <a:buFont typeface="Calibri"/>
              <a:buNone/>
            </a:pPr>
            <a:r>
              <a:rPr b="1" lang="en-US" sz="4600">
                <a:solidFill>
                  <a:schemeClr val="dk1"/>
                </a:solidFill>
                <a:latin typeface="Calibri"/>
                <a:ea typeface="Calibri"/>
                <a:cs typeface="Calibri"/>
                <a:sym typeface="Calibri"/>
              </a:rPr>
              <a:t>MISURE - Organizzative e di distanziamento fisico</a:t>
            </a:r>
            <a:endParaRPr/>
          </a:p>
        </p:txBody>
      </p:sp>
      <p:sp>
        <p:nvSpPr>
          <p:cNvPr id="507" name="Google Shape;507;p43"/>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43"/>
          <p:cNvSpPr txBox="1"/>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165100" lvl="0" marL="228600" marR="0" rtl="0" algn="l">
              <a:lnSpc>
                <a:spcPct val="100000"/>
              </a:lnSpc>
              <a:spcBef>
                <a:spcPts val="0"/>
              </a:spcBef>
              <a:spcAft>
                <a:spcPts val="0"/>
              </a:spcAft>
              <a:buClr>
                <a:schemeClr val="dk1"/>
              </a:buClr>
              <a:buSzPts val="1000"/>
              <a:buFont typeface="Arial"/>
              <a:buNone/>
            </a:pPr>
            <a:r>
              <a:t/>
            </a:r>
            <a:endParaRPr sz="2200">
              <a:solidFill>
                <a:schemeClr val="dk1"/>
              </a:solidFill>
              <a:latin typeface="Calibri"/>
              <a:ea typeface="Calibri"/>
              <a:cs typeface="Calibri"/>
              <a:sym typeface="Calibri"/>
            </a:endParaRPr>
          </a:p>
          <a:p>
            <a:pPr indent="-165100" lvl="0" marL="228600" marR="0" rtl="0" algn="l">
              <a:lnSpc>
                <a:spcPct val="100000"/>
              </a:lnSpc>
              <a:spcBef>
                <a:spcPts val="1000"/>
              </a:spcBef>
              <a:spcAft>
                <a:spcPts val="0"/>
              </a:spcAft>
              <a:buClr>
                <a:schemeClr val="dk1"/>
              </a:buClr>
              <a:buSzPts val="1000"/>
              <a:buFont typeface="Arial"/>
              <a:buNone/>
            </a:pPr>
            <a:r>
              <a:t/>
            </a:r>
            <a:endParaRPr sz="22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200"/>
              <a:buFont typeface="Arial"/>
              <a:buNone/>
            </a:pPr>
            <a:r>
              <a:rPr b="1" lang="en-US" sz="2200">
                <a:solidFill>
                  <a:schemeClr val="dk1"/>
                </a:solidFill>
                <a:latin typeface="Calibri"/>
                <a:ea typeface="Calibri"/>
                <a:cs typeface="Calibri"/>
                <a:sym typeface="Calibri"/>
              </a:rPr>
              <a:t>AULA INSEGNANTI</a:t>
            </a:r>
            <a:endParaRPr/>
          </a:p>
          <a:p>
            <a:pPr indent="0" lvl="0" marL="0" marR="0" rtl="0" algn="l">
              <a:lnSpc>
                <a:spcPct val="100000"/>
              </a:lnSpc>
              <a:spcBef>
                <a:spcPts val="1000"/>
              </a:spcBef>
              <a:spcAft>
                <a:spcPts val="0"/>
              </a:spcAft>
              <a:buClr>
                <a:schemeClr val="dk1"/>
              </a:buClr>
              <a:buSzPts val="2200"/>
              <a:buFont typeface="Arial"/>
              <a:buNone/>
            </a:pPr>
            <a:r>
              <a:t/>
            </a:r>
            <a:endParaRPr b="1" sz="2200">
              <a:solidFill>
                <a:schemeClr val="dk1"/>
              </a:solidFill>
              <a:latin typeface="Calibri"/>
              <a:ea typeface="Calibri"/>
              <a:cs typeface="Calibri"/>
              <a:sym typeface="Calibri"/>
            </a:endParaRPr>
          </a:p>
          <a:p>
            <a:pPr indent="-228600" lvl="1" marL="685800" marR="0" rtl="0" algn="just">
              <a:lnSpc>
                <a:spcPct val="100000"/>
              </a:lnSpc>
              <a:spcBef>
                <a:spcPts val="500"/>
              </a:spcBef>
              <a:spcAft>
                <a:spcPts val="0"/>
              </a:spcAft>
              <a:buClr>
                <a:schemeClr val="dk1"/>
              </a:buClr>
              <a:buSzPts val="2200"/>
              <a:buFont typeface="Arial"/>
              <a:buChar char="•"/>
            </a:pPr>
            <a:r>
              <a:rPr b="1" i="0" lang="en-US" sz="2200" u="none" cap="none" strike="noStrike">
                <a:solidFill>
                  <a:schemeClr val="dk1"/>
                </a:solidFill>
                <a:latin typeface="Calibri"/>
                <a:ea typeface="Calibri"/>
                <a:cs typeface="Calibri"/>
                <a:sym typeface="Calibri"/>
              </a:rPr>
              <a:t>La fruizione delle aule insegnanti</a:t>
            </a:r>
            <a:r>
              <a:rPr b="0" i="0" lang="en-US" sz="2200" u="none" cap="none" strike="noStrike">
                <a:solidFill>
                  <a:schemeClr val="dk1"/>
                </a:solidFill>
                <a:latin typeface="Calibri"/>
                <a:ea typeface="Calibri"/>
                <a:cs typeface="Calibri"/>
                <a:sym typeface="Calibri"/>
              </a:rPr>
              <a:t> e delle altre aule dotate di pc e stampante è consentita </a:t>
            </a:r>
            <a:r>
              <a:rPr b="1" i="0" lang="en-US" sz="2200" u="none" cap="none" strike="noStrike">
                <a:solidFill>
                  <a:schemeClr val="dk1"/>
                </a:solidFill>
                <a:latin typeface="Calibri"/>
                <a:ea typeface="Calibri"/>
                <a:cs typeface="Calibri"/>
                <a:sym typeface="Calibri"/>
              </a:rPr>
              <a:t>nel rispetto delle distanze interpersonali</a:t>
            </a:r>
            <a:r>
              <a:rPr b="0" i="0" lang="en-US" sz="2200" u="none" cap="none" strike="noStrike">
                <a:solidFill>
                  <a:schemeClr val="dk1"/>
                </a:solidFill>
                <a:latin typeface="Calibri"/>
                <a:ea typeface="Calibri"/>
                <a:cs typeface="Calibri"/>
                <a:sym typeface="Calibri"/>
              </a:rPr>
              <a:t> e dell’uso della mascherina</a:t>
            </a:r>
            <a:endParaRPr b="0" i="0" sz="2200" u="none" cap="none" strike="noStrike">
              <a:solidFill>
                <a:schemeClr val="dk1"/>
              </a:solidFill>
              <a:latin typeface="Calibri"/>
              <a:ea typeface="Calibri"/>
              <a:cs typeface="Calibri"/>
              <a:sym typeface="Calibri"/>
            </a:endParaRPr>
          </a:p>
          <a:p>
            <a:pPr indent="-88900" lvl="0" marL="228600" marR="0" rtl="0" algn="l">
              <a:lnSpc>
                <a:spcPct val="100000"/>
              </a:lnSpc>
              <a:spcBef>
                <a:spcPts val="1000"/>
              </a:spcBef>
              <a:spcAft>
                <a:spcPts val="0"/>
              </a:spcAft>
              <a:buClr>
                <a:schemeClr val="dk1"/>
              </a:buClr>
              <a:buSzPts val="2200"/>
              <a:buFont typeface="Arial"/>
              <a:buNone/>
            </a:pPr>
            <a:r>
              <a:t/>
            </a:r>
            <a:endParaRPr b="1" sz="2200">
              <a:solidFill>
                <a:schemeClr val="dk1"/>
              </a:solidFill>
              <a:latin typeface="Calibri"/>
              <a:ea typeface="Calibri"/>
              <a:cs typeface="Calibri"/>
              <a:sym typeface="Calibri"/>
            </a:endParaRPr>
          </a:p>
          <a:p>
            <a:pPr indent="-88900" lvl="0" marL="228600" marR="0" rtl="0" algn="l">
              <a:lnSpc>
                <a:spcPct val="100000"/>
              </a:lnSpc>
              <a:spcBef>
                <a:spcPts val="1000"/>
              </a:spcBef>
              <a:spcAft>
                <a:spcPts val="0"/>
              </a:spcAft>
              <a:buClr>
                <a:schemeClr val="dk1"/>
              </a:buClr>
              <a:buSzPts val="2200"/>
              <a:buFont typeface="Arial"/>
              <a:buNone/>
            </a:pPr>
            <a:r>
              <a:t/>
            </a:r>
            <a:endParaRPr b="1" sz="2200">
              <a:solidFill>
                <a:schemeClr val="dk1"/>
              </a:solidFill>
              <a:latin typeface="Calibri"/>
              <a:ea typeface="Calibri"/>
              <a:cs typeface="Calibri"/>
              <a:sym typeface="Calibri"/>
            </a:endParaRPr>
          </a:p>
        </p:txBody>
      </p:sp>
      <p:pic>
        <p:nvPicPr>
          <p:cNvPr descr="Prevention Animation Illustration. How to Stock Footage Video (100%  Royalty-free) 1047937012 | Shutterstock" id="509" name="Google Shape;509;p43"/>
          <p:cNvPicPr preferRelativeResize="0"/>
          <p:nvPr/>
        </p:nvPicPr>
        <p:blipFill rotWithShape="1">
          <a:blip r:embed="rId3">
            <a:alphaModFix amt="70000"/>
          </a:blip>
          <a:srcRect b="-2" l="23674" r="22209" t="0"/>
          <a:stretch/>
        </p:blipFill>
        <p:spPr>
          <a:xfrm rot="10800000">
            <a:off x="7675658" y="2093976"/>
            <a:ext cx="3941064" cy="40965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3" name="Shape 513"/>
        <p:cNvGrpSpPr/>
        <p:nvPr/>
      </p:nvGrpSpPr>
      <p:grpSpPr>
        <a:xfrm>
          <a:off x="0" y="0"/>
          <a:ext cx="0" cy="0"/>
          <a:chOff x="0" y="0"/>
          <a:chExt cx="0" cy="0"/>
        </a:xfrm>
      </p:grpSpPr>
      <p:sp>
        <p:nvSpPr>
          <p:cNvPr id="514" name="Google Shape;514;p4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44"/>
          <p:cNvSpPr txBox="1"/>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00"/>
              <a:buFont typeface="Calibri"/>
              <a:buNone/>
            </a:pPr>
            <a:r>
              <a:rPr b="1" lang="en-US" sz="4200">
                <a:solidFill>
                  <a:schemeClr val="dk1"/>
                </a:solidFill>
                <a:latin typeface="Calibri"/>
                <a:ea typeface="Calibri"/>
                <a:cs typeface="Calibri"/>
                <a:sym typeface="Calibri"/>
              </a:rPr>
              <a:t>MISURE - Organizzative e di distanziamento fisico</a:t>
            </a:r>
            <a:endParaRPr/>
          </a:p>
          <a:p>
            <a:pPr indent="0" lvl="0" marL="0" marR="0" rtl="0" algn="l">
              <a:lnSpc>
                <a:spcPct val="90000"/>
              </a:lnSpc>
              <a:spcBef>
                <a:spcPts val="600"/>
              </a:spcBef>
              <a:spcAft>
                <a:spcPts val="0"/>
              </a:spcAft>
              <a:buClr>
                <a:schemeClr val="dk1"/>
              </a:buClr>
              <a:buSzPts val="4200"/>
              <a:buFont typeface="Calibri"/>
              <a:buNone/>
            </a:pPr>
            <a:r>
              <a:rPr b="1" lang="en-US" sz="4200">
                <a:solidFill>
                  <a:schemeClr val="dk1"/>
                </a:solidFill>
                <a:latin typeface="Calibri"/>
                <a:ea typeface="Calibri"/>
                <a:cs typeface="Calibri"/>
                <a:sym typeface="Calibri"/>
              </a:rPr>
              <a:t>Organizzazione degli intervalli</a:t>
            </a:r>
            <a:endParaRPr/>
          </a:p>
        </p:txBody>
      </p:sp>
      <p:sp>
        <p:nvSpPr>
          <p:cNvPr id="516" name="Google Shape;516;p44"/>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44"/>
          <p:cNvSpPr txBox="1"/>
          <p:nvPr/>
        </p:nvSpPr>
        <p:spPr>
          <a:xfrm>
            <a:off x="572492" y="2071316"/>
            <a:ext cx="6878631" cy="4119172"/>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10000"/>
              </a:lnSpc>
              <a:spcBef>
                <a:spcPts val="0"/>
              </a:spcBef>
              <a:spcAft>
                <a:spcPts val="0"/>
              </a:spcAft>
              <a:buClr>
                <a:schemeClr val="dk1"/>
              </a:buClr>
              <a:buSzPct val="100000"/>
              <a:buFont typeface="Arial"/>
              <a:buNone/>
            </a:pPr>
            <a:r>
              <a:rPr b="1" lang="en-US" sz="2000">
                <a:solidFill>
                  <a:schemeClr val="dk1"/>
                </a:solidFill>
                <a:latin typeface="Arial"/>
                <a:ea typeface="Arial"/>
                <a:cs typeface="Arial"/>
                <a:sym typeface="Arial"/>
              </a:rPr>
              <a:t>ACCESSO AI DISTRIBUTORI AUTOMATICI DI ALIMENTI E AL LOCALE BAR</a:t>
            </a:r>
            <a:endParaRPr/>
          </a:p>
          <a:p>
            <a:pPr indent="0" lvl="0" marL="0" marR="0" rtl="0" algn="l">
              <a:lnSpc>
                <a:spcPct val="110000"/>
              </a:lnSpc>
              <a:spcBef>
                <a:spcPts val="1800"/>
              </a:spcBef>
              <a:spcAft>
                <a:spcPts val="0"/>
              </a:spcAft>
              <a:buClr>
                <a:schemeClr val="dk1"/>
              </a:buClr>
              <a:buSzPct val="100000"/>
              <a:buFont typeface="Arial"/>
              <a:buNone/>
            </a:pPr>
            <a:r>
              <a:t/>
            </a:r>
            <a:endParaRPr b="1" sz="2000">
              <a:solidFill>
                <a:schemeClr val="dk1"/>
              </a:solidFill>
              <a:latin typeface="Arial"/>
              <a:ea typeface="Arial"/>
              <a:cs typeface="Arial"/>
              <a:sym typeface="Arial"/>
            </a:endParaRPr>
          </a:p>
          <a:p>
            <a:pPr indent="-228600" lvl="1" marL="685800" marR="0" rtl="0" algn="just">
              <a:lnSpc>
                <a:spcPct val="110000"/>
              </a:lnSpc>
              <a:spcBef>
                <a:spcPts val="11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L’accesso ai distributori automatici della scuola è consentito al personale scolastico, alle studentesse e agli studenti, una persona alla volta, rispettando le norme affisse.</a:t>
            </a:r>
            <a:endParaRPr/>
          </a:p>
          <a:p>
            <a:pPr indent="-111125" lvl="1" marL="457200" marR="0" rtl="0" algn="just">
              <a:lnSpc>
                <a:spcPct val="110000"/>
              </a:lnSpc>
              <a:spcBef>
                <a:spcPts val="500"/>
              </a:spcBef>
              <a:spcAft>
                <a:spcPts val="0"/>
              </a:spcAft>
              <a:buClr>
                <a:schemeClr val="dk1"/>
              </a:buClr>
              <a:buSzPct val="100000"/>
              <a:buFont typeface="Arial"/>
              <a:buNone/>
            </a:pPr>
            <a:r>
              <a:t/>
            </a:r>
            <a:endParaRPr b="0" i="0" sz="2000" u="none" cap="none" strike="noStrike">
              <a:solidFill>
                <a:schemeClr val="dk1"/>
              </a:solidFill>
              <a:latin typeface="Arial"/>
              <a:ea typeface="Arial"/>
              <a:cs typeface="Arial"/>
              <a:sym typeface="Arial"/>
            </a:endParaRPr>
          </a:p>
          <a:p>
            <a:pPr indent="-228600" lvl="1" marL="685800" marR="0" rtl="0" algn="just">
              <a:lnSpc>
                <a:spcPct val="110000"/>
              </a:lnSpc>
              <a:spcBef>
                <a:spcPts val="50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L’accesso al locale bar è consentito solo al personale scolastico rispettando le norme affisse.</a:t>
            </a:r>
            <a:r>
              <a:rPr b="1" i="0" lang="en-US" sz="2000" u="none" cap="none" strike="noStrike">
                <a:solidFill>
                  <a:schemeClr val="dk1"/>
                </a:solidFill>
                <a:latin typeface="Arial"/>
                <a:ea typeface="Arial"/>
                <a:cs typeface="Arial"/>
                <a:sym typeface="Arial"/>
              </a:rPr>
              <a:t> </a:t>
            </a:r>
            <a:endParaRPr/>
          </a:p>
          <a:p>
            <a:pPr indent="-111125" lvl="1" marL="457200" marR="0" rtl="0" algn="just">
              <a:lnSpc>
                <a:spcPct val="110000"/>
              </a:lnSpc>
              <a:spcBef>
                <a:spcPts val="500"/>
              </a:spcBef>
              <a:spcAft>
                <a:spcPts val="0"/>
              </a:spcAft>
              <a:buClr>
                <a:schemeClr val="dk1"/>
              </a:buClr>
              <a:buSzPct val="100000"/>
              <a:buFont typeface="Arial"/>
              <a:buNone/>
            </a:pPr>
            <a:r>
              <a:t/>
            </a:r>
            <a:endParaRPr b="1" i="0" sz="2000" u="none" cap="none" strike="noStrike">
              <a:solidFill>
                <a:schemeClr val="dk1"/>
              </a:solidFill>
              <a:latin typeface="Arial"/>
              <a:ea typeface="Arial"/>
              <a:cs typeface="Arial"/>
              <a:sym typeface="Arial"/>
            </a:endParaRPr>
          </a:p>
          <a:p>
            <a:pPr indent="-228600" lvl="1" marL="685800" marR="0" rtl="0" algn="just">
              <a:lnSpc>
                <a:spcPct val="110000"/>
              </a:lnSpc>
              <a:spcBef>
                <a:spcPts val="500"/>
              </a:spcBef>
              <a:spcAft>
                <a:spcPts val="0"/>
              </a:spcAft>
              <a:buClr>
                <a:schemeClr val="dk1"/>
              </a:buClr>
              <a:buSzPct val="100000"/>
              <a:buFont typeface="Arial"/>
              <a:buChar char="•"/>
            </a:pPr>
            <a:r>
              <a:rPr b="1" i="0" lang="en-US" sz="2000" u="none" cap="none" strike="noStrike">
                <a:solidFill>
                  <a:schemeClr val="dk1"/>
                </a:solidFill>
                <a:latin typeface="Arial"/>
                <a:ea typeface="Arial"/>
                <a:cs typeface="Arial"/>
                <a:sym typeface="Arial"/>
              </a:rPr>
              <a:t>Agli studenti non è consentito accedere al locale bar.</a:t>
            </a:r>
            <a:endParaRPr b="0" i="0" sz="2000" u="none" cap="none" strike="noStrike">
              <a:solidFill>
                <a:schemeClr val="dk1"/>
              </a:solidFill>
              <a:latin typeface="Arial"/>
              <a:ea typeface="Arial"/>
              <a:cs typeface="Arial"/>
              <a:sym typeface="Arial"/>
            </a:endParaRPr>
          </a:p>
        </p:txBody>
      </p:sp>
      <p:pic>
        <p:nvPicPr>
          <p:cNvPr descr="Prevention Animation Illustration. How to Stock Footage Video (100%  Royalty-free) 1047937012 | Shutterstock" id="518" name="Google Shape;518;p44"/>
          <p:cNvPicPr preferRelativeResize="0"/>
          <p:nvPr/>
        </p:nvPicPr>
        <p:blipFill rotWithShape="1">
          <a:blip r:embed="rId3">
            <a:alphaModFix amt="70000"/>
          </a:blip>
          <a:srcRect b="-2" l="23674" r="22209" t="0"/>
          <a:stretch/>
        </p:blipFill>
        <p:spPr>
          <a:xfrm rot="10800000">
            <a:off x="7675658" y="2093976"/>
            <a:ext cx="3941064" cy="409651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2" name="Shape 522"/>
        <p:cNvGrpSpPr/>
        <p:nvPr/>
      </p:nvGrpSpPr>
      <p:grpSpPr>
        <a:xfrm>
          <a:off x="0" y="0"/>
          <a:ext cx="0" cy="0"/>
          <a:chOff x="0" y="0"/>
          <a:chExt cx="0" cy="0"/>
        </a:xfrm>
      </p:grpSpPr>
      <p:sp>
        <p:nvSpPr>
          <p:cNvPr id="523" name="Google Shape;523;p4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45"/>
          <p:cNvSpPr txBox="1"/>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600"/>
              <a:buFont typeface="Calibri"/>
              <a:buNone/>
            </a:pPr>
            <a:r>
              <a:rPr b="1" lang="en-US" sz="4600">
                <a:solidFill>
                  <a:schemeClr val="dk1"/>
                </a:solidFill>
                <a:latin typeface="Calibri"/>
                <a:ea typeface="Calibri"/>
                <a:cs typeface="Calibri"/>
                <a:sym typeface="Calibri"/>
              </a:rPr>
              <a:t>MISURE - Organizzative e di distanziamento fisico</a:t>
            </a:r>
            <a:endParaRPr/>
          </a:p>
        </p:txBody>
      </p:sp>
      <p:sp>
        <p:nvSpPr>
          <p:cNvPr id="525" name="Google Shape;525;p45"/>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45"/>
          <p:cNvSpPr txBox="1"/>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200"/>
              <a:buFont typeface="Arial"/>
              <a:buNone/>
            </a:pPr>
            <a:r>
              <a:rPr b="1" lang="en-US" sz="2200">
                <a:solidFill>
                  <a:schemeClr val="dk1"/>
                </a:solidFill>
                <a:latin typeface="Calibri"/>
                <a:ea typeface="Calibri"/>
                <a:cs typeface="Calibri"/>
                <a:sym typeface="Calibri"/>
              </a:rPr>
              <a:t>ACCESSO DEGLI STUDENTI AI SERVIZI IGIENICI</a:t>
            </a:r>
            <a:endParaRPr/>
          </a:p>
          <a:p>
            <a:pPr indent="0" lvl="0" marL="0" marR="0" rtl="0" algn="l">
              <a:lnSpc>
                <a:spcPct val="90000"/>
              </a:lnSpc>
              <a:spcBef>
                <a:spcPts val="1000"/>
              </a:spcBef>
              <a:spcAft>
                <a:spcPts val="0"/>
              </a:spcAft>
              <a:buClr>
                <a:schemeClr val="dk1"/>
              </a:buClr>
              <a:buSzPts val="2200"/>
              <a:buFont typeface="Arial"/>
              <a:buNone/>
            </a:pPr>
            <a:r>
              <a:t/>
            </a:r>
            <a:endParaRPr b="1" sz="2200">
              <a:solidFill>
                <a:schemeClr val="dk1"/>
              </a:solidFill>
              <a:latin typeface="Calibri"/>
              <a:ea typeface="Calibri"/>
              <a:cs typeface="Calibri"/>
              <a:sym typeface="Calibri"/>
            </a:endParaRPr>
          </a:p>
          <a:p>
            <a:pPr indent="-228600" lvl="1" marL="685800" marR="0" rtl="0" algn="just">
              <a:lnSpc>
                <a:spcPct val="100000"/>
              </a:lnSpc>
              <a:spcBef>
                <a:spcPts val="50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Al fine di limitare assembramenti, </a:t>
            </a:r>
            <a:r>
              <a:rPr b="1" i="0" lang="en-US" sz="2200" u="none" cap="none" strike="noStrike">
                <a:solidFill>
                  <a:schemeClr val="dk1"/>
                </a:solidFill>
                <a:latin typeface="Calibri"/>
                <a:ea typeface="Calibri"/>
                <a:cs typeface="Calibri"/>
                <a:sym typeface="Calibri"/>
              </a:rPr>
              <a:t>l’accesso degli studenti ai servizi igienici </a:t>
            </a:r>
            <a:r>
              <a:rPr b="0" i="0" lang="en-US" sz="2200" u="none" cap="none" strike="noStrike">
                <a:solidFill>
                  <a:schemeClr val="dk1"/>
                </a:solidFill>
                <a:latin typeface="Calibri"/>
                <a:ea typeface="Calibri"/>
                <a:cs typeface="Calibri"/>
                <a:sym typeface="Calibri"/>
              </a:rPr>
              <a:t>sarà consentito </a:t>
            </a:r>
            <a:r>
              <a:rPr b="1" i="0" lang="en-US" sz="2200" u="none" cap="none" strike="noStrike">
                <a:solidFill>
                  <a:schemeClr val="dk1"/>
                </a:solidFill>
                <a:latin typeface="Calibri"/>
                <a:ea typeface="Calibri"/>
                <a:cs typeface="Calibri"/>
                <a:sym typeface="Calibri"/>
              </a:rPr>
              <a:t>sia durante gli intervalli </a:t>
            </a:r>
            <a:r>
              <a:rPr b="0" i="0" lang="en-US" sz="2200" u="none" cap="none" strike="noStrike">
                <a:solidFill>
                  <a:schemeClr val="dk1"/>
                </a:solidFill>
                <a:latin typeface="Calibri"/>
                <a:ea typeface="Calibri"/>
                <a:cs typeface="Calibri"/>
                <a:sym typeface="Calibri"/>
              </a:rPr>
              <a:t>che </a:t>
            </a:r>
            <a:r>
              <a:rPr b="1" i="0" lang="en-US" sz="2200" u="none" cap="none" strike="noStrike">
                <a:solidFill>
                  <a:schemeClr val="dk1"/>
                </a:solidFill>
                <a:latin typeface="Calibri"/>
                <a:ea typeface="Calibri"/>
                <a:cs typeface="Calibri"/>
                <a:sym typeface="Calibri"/>
              </a:rPr>
              <a:t>durante l’orario di lezione</a:t>
            </a:r>
            <a:r>
              <a:rPr b="0" i="0" lang="en-US" sz="2200" u="none" cap="none" strike="noStrike">
                <a:solidFill>
                  <a:schemeClr val="dk1"/>
                </a:solidFill>
                <a:latin typeface="Calibri"/>
                <a:ea typeface="Calibri"/>
                <a:cs typeface="Calibri"/>
                <a:sym typeface="Calibri"/>
              </a:rPr>
              <a:t>, previo permesso accordato dall’insegnante, il quale è incaricato di valutare la sensatezza e la frequenza delle richieste.  </a:t>
            </a:r>
            <a:endParaRPr/>
          </a:p>
        </p:txBody>
      </p:sp>
      <p:pic>
        <p:nvPicPr>
          <p:cNvPr descr="Prevention Animation Illustration. How to Stock Footage Video (100%  Royalty-free) 1047937012 | Shutterstock" id="527" name="Google Shape;527;p45"/>
          <p:cNvPicPr preferRelativeResize="0"/>
          <p:nvPr/>
        </p:nvPicPr>
        <p:blipFill rotWithShape="1">
          <a:blip r:embed="rId3">
            <a:alphaModFix amt="70000"/>
          </a:blip>
          <a:srcRect b="-2" l="23674" r="22209" t="0"/>
          <a:stretch/>
        </p:blipFill>
        <p:spPr>
          <a:xfrm rot="10800000">
            <a:off x="7675658" y="2093976"/>
            <a:ext cx="3941064" cy="409651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1" name="Shape 531"/>
        <p:cNvGrpSpPr/>
        <p:nvPr/>
      </p:nvGrpSpPr>
      <p:grpSpPr>
        <a:xfrm>
          <a:off x="0" y="0"/>
          <a:ext cx="0" cy="0"/>
          <a:chOff x="0" y="0"/>
          <a:chExt cx="0" cy="0"/>
        </a:xfrm>
      </p:grpSpPr>
      <p:sp>
        <p:nvSpPr>
          <p:cNvPr id="532" name="Google Shape;532;p4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46"/>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46"/>
          <p:cNvSpPr/>
          <p:nvPr/>
        </p:nvSpPr>
        <p:spPr>
          <a:xfrm>
            <a:off x="554301" y="3954086"/>
            <a:ext cx="4103381" cy="646331"/>
          </a:xfrm>
          <a:prstGeom prst="rect">
            <a:avLst/>
          </a:prstGeom>
          <a:noFill/>
          <a:ln cap="flat" cmpd="sng" w="38100">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In ogni classe si troverà il seguente materiale</a:t>
            </a:r>
            <a:endParaRPr sz="1800">
              <a:solidFill>
                <a:schemeClr val="dk1"/>
              </a:solidFill>
              <a:latin typeface="Arial"/>
              <a:ea typeface="Arial"/>
              <a:cs typeface="Arial"/>
              <a:sym typeface="Arial"/>
            </a:endParaRPr>
          </a:p>
        </p:txBody>
      </p:sp>
      <p:grpSp>
        <p:nvGrpSpPr>
          <p:cNvPr id="535" name="Google Shape;535;p46"/>
          <p:cNvGrpSpPr/>
          <p:nvPr/>
        </p:nvGrpSpPr>
        <p:grpSpPr>
          <a:xfrm>
            <a:off x="5297762" y="2734573"/>
            <a:ext cx="6251110" cy="3427965"/>
            <a:chOff x="0" y="27949"/>
            <a:chExt cx="6251110" cy="3427965"/>
          </a:xfrm>
        </p:grpSpPr>
        <p:sp>
          <p:nvSpPr>
            <p:cNvPr id="536" name="Google Shape;536;p46"/>
            <p:cNvSpPr/>
            <p:nvPr/>
          </p:nvSpPr>
          <p:spPr>
            <a:xfrm>
              <a:off x="0" y="27949"/>
              <a:ext cx="6251110" cy="646425"/>
            </a:xfrm>
            <a:prstGeom prst="roundRect">
              <a:avLst>
                <a:gd fmla="val 16667" name="adj"/>
              </a:avLst>
            </a:prstGeom>
            <a:gradFill>
              <a:gsLst>
                <a:gs pos="0">
                  <a:srgbClr val="55B7D3"/>
                </a:gs>
                <a:gs pos="50000">
                  <a:srgbClr val="2AB3D5"/>
                </a:gs>
                <a:gs pos="100000">
                  <a:srgbClr val="1DA2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6"/>
            <p:cNvSpPr txBox="1"/>
            <p:nvPr/>
          </p:nvSpPr>
          <p:spPr>
            <a:xfrm>
              <a:off x="31556" y="59505"/>
              <a:ext cx="6187998" cy="583313"/>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Dispenser con gel per sanificazione mani.</a:t>
              </a:r>
              <a:endParaRPr/>
            </a:p>
          </p:txBody>
        </p:sp>
        <p:sp>
          <p:nvSpPr>
            <p:cNvPr id="538" name="Google Shape;538;p46"/>
            <p:cNvSpPr/>
            <p:nvPr/>
          </p:nvSpPr>
          <p:spPr>
            <a:xfrm>
              <a:off x="0" y="723334"/>
              <a:ext cx="6251110" cy="646425"/>
            </a:xfrm>
            <a:prstGeom prst="roundRect">
              <a:avLst>
                <a:gd fmla="val 16667" name="adj"/>
              </a:avLst>
            </a:prstGeom>
            <a:gradFill>
              <a:gsLst>
                <a:gs pos="0">
                  <a:srgbClr val="55B7D3"/>
                </a:gs>
                <a:gs pos="50000">
                  <a:srgbClr val="2AB3D5"/>
                </a:gs>
                <a:gs pos="100000">
                  <a:srgbClr val="1DA2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6"/>
            <p:cNvSpPr txBox="1"/>
            <p:nvPr/>
          </p:nvSpPr>
          <p:spPr>
            <a:xfrm>
              <a:off x="31556" y="754890"/>
              <a:ext cx="6187998" cy="583313"/>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Carta monouso per pulizia superfici.</a:t>
              </a:r>
              <a:endParaRPr b="0" sz="1700">
                <a:solidFill>
                  <a:schemeClr val="lt1"/>
                </a:solidFill>
                <a:latin typeface="Arial"/>
                <a:ea typeface="Arial"/>
                <a:cs typeface="Arial"/>
                <a:sym typeface="Arial"/>
              </a:endParaRPr>
            </a:p>
          </p:txBody>
        </p:sp>
        <p:sp>
          <p:nvSpPr>
            <p:cNvPr id="540" name="Google Shape;540;p46"/>
            <p:cNvSpPr/>
            <p:nvPr/>
          </p:nvSpPr>
          <p:spPr>
            <a:xfrm>
              <a:off x="0" y="1418719"/>
              <a:ext cx="6251110" cy="646425"/>
            </a:xfrm>
            <a:prstGeom prst="roundRect">
              <a:avLst>
                <a:gd fmla="val 16667" name="adj"/>
              </a:avLst>
            </a:prstGeom>
            <a:gradFill>
              <a:gsLst>
                <a:gs pos="0">
                  <a:srgbClr val="55B7D3"/>
                </a:gs>
                <a:gs pos="50000">
                  <a:srgbClr val="2AB3D5"/>
                </a:gs>
                <a:gs pos="100000">
                  <a:srgbClr val="1DA2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6"/>
            <p:cNvSpPr txBox="1"/>
            <p:nvPr/>
          </p:nvSpPr>
          <p:spPr>
            <a:xfrm>
              <a:off x="31556" y="1450275"/>
              <a:ext cx="6187998" cy="583313"/>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Detersivo disinfettante per pulizia superfici (che il docente potrà usare per disinfettare la cattedra).</a:t>
              </a:r>
              <a:r>
                <a:rPr b="0" lang="en-US" sz="1700">
                  <a:solidFill>
                    <a:schemeClr val="lt1"/>
                  </a:solidFill>
                  <a:latin typeface="Arial"/>
                  <a:ea typeface="Arial"/>
                  <a:cs typeface="Arial"/>
                  <a:sym typeface="Arial"/>
                </a:rPr>
                <a:t>.</a:t>
              </a:r>
              <a:endParaRPr/>
            </a:p>
          </p:txBody>
        </p:sp>
        <p:sp>
          <p:nvSpPr>
            <p:cNvPr id="542" name="Google Shape;542;p46"/>
            <p:cNvSpPr/>
            <p:nvPr/>
          </p:nvSpPr>
          <p:spPr>
            <a:xfrm>
              <a:off x="0" y="2114104"/>
              <a:ext cx="6251110" cy="646425"/>
            </a:xfrm>
            <a:prstGeom prst="roundRect">
              <a:avLst>
                <a:gd fmla="val 16667" name="adj"/>
              </a:avLst>
            </a:prstGeom>
            <a:gradFill>
              <a:gsLst>
                <a:gs pos="0">
                  <a:srgbClr val="55B7D3"/>
                </a:gs>
                <a:gs pos="50000">
                  <a:srgbClr val="2AB3D5"/>
                </a:gs>
                <a:gs pos="100000">
                  <a:srgbClr val="1DA2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6"/>
            <p:cNvSpPr txBox="1"/>
            <p:nvPr/>
          </p:nvSpPr>
          <p:spPr>
            <a:xfrm>
              <a:off x="31556" y="2145660"/>
              <a:ext cx="6187998" cy="583313"/>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lang="en-US" sz="1700">
                  <a:solidFill>
                    <a:schemeClr val="lt1"/>
                  </a:solidFill>
                  <a:latin typeface="Arial"/>
                  <a:ea typeface="Arial"/>
                  <a:cs typeface="Arial"/>
                  <a:sym typeface="Arial"/>
                </a:rPr>
                <a:t>Un cestino per i rifiuti indifferenziati.</a:t>
              </a:r>
              <a:endParaRPr b="0" sz="1700">
                <a:solidFill>
                  <a:schemeClr val="lt1"/>
                </a:solidFill>
                <a:latin typeface="Calibri"/>
                <a:ea typeface="Calibri"/>
                <a:cs typeface="Calibri"/>
                <a:sym typeface="Calibri"/>
              </a:endParaRPr>
            </a:p>
          </p:txBody>
        </p:sp>
        <p:sp>
          <p:nvSpPr>
            <p:cNvPr id="544" name="Google Shape;544;p46"/>
            <p:cNvSpPr/>
            <p:nvPr/>
          </p:nvSpPr>
          <p:spPr>
            <a:xfrm>
              <a:off x="0" y="2809489"/>
              <a:ext cx="6251110" cy="646425"/>
            </a:xfrm>
            <a:prstGeom prst="roundRect">
              <a:avLst>
                <a:gd fmla="val 16667" name="adj"/>
              </a:avLst>
            </a:prstGeom>
            <a:gradFill>
              <a:gsLst>
                <a:gs pos="0">
                  <a:srgbClr val="55B7D3"/>
                </a:gs>
                <a:gs pos="50000">
                  <a:srgbClr val="2AB3D5"/>
                </a:gs>
                <a:gs pos="100000">
                  <a:srgbClr val="1DA2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6"/>
            <p:cNvSpPr txBox="1"/>
            <p:nvPr/>
          </p:nvSpPr>
          <p:spPr>
            <a:xfrm>
              <a:off x="31556" y="2841045"/>
              <a:ext cx="6187998" cy="583313"/>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000"/>
                <a:buFont typeface="Noto Sans Symbols"/>
                <a:buNone/>
              </a:pPr>
              <a:r>
                <a:rPr lang="en-US" sz="1700">
                  <a:solidFill>
                    <a:schemeClr val="lt1"/>
                  </a:solidFill>
                  <a:latin typeface="Arial"/>
                  <a:ea typeface="Arial"/>
                  <a:cs typeface="Arial"/>
                  <a:sym typeface="Arial"/>
                </a:rPr>
                <a:t>Cestini per lattine/plastica e carta.</a:t>
              </a:r>
              <a:endParaRPr b="0" sz="1700">
                <a:solidFill>
                  <a:schemeClr val="lt1"/>
                </a:solidFill>
                <a:latin typeface="Calibri"/>
                <a:ea typeface="Calibri"/>
                <a:cs typeface="Calibri"/>
                <a:sym typeface="Calibri"/>
              </a:endParaRPr>
            </a:p>
          </p:txBody>
        </p:sp>
      </p:grpSp>
      <p:sp>
        <p:nvSpPr>
          <p:cNvPr id="546" name="Google Shape;546;p46"/>
          <p:cNvSpPr txBox="1"/>
          <p:nvPr/>
        </p:nvSpPr>
        <p:spPr>
          <a:xfrm>
            <a:off x="307981" y="571030"/>
            <a:ext cx="10939940" cy="1125473"/>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MISURE</a:t>
            </a:r>
            <a:r>
              <a:rPr b="1" lang="en-US" sz="44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a:t>
            </a:r>
            <a:r>
              <a:rPr b="1" lang="en-US" sz="44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CONTENITIVE E DI PREVENZIONE</a:t>
            </a:r>
            <a:endParaRPr/>
          </a:p>
          <a:p>
            <a:pPr indent="0" lvl="0" marL="0" marR="0" rtl="0" algn="l">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Igienico-sanitarie relative al personale e agli ambienti </a:t>
            </a:r>
            <a:endParaRPr/>
          </a:p>
          <a:p>
            <a:pPr indent="0" lvl="0" marL="0" marR="0" rtl="0" algn="l">
              <a:lnSpc>
                <a:spcPct val="9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547" name="Google Shape;547;p46"/>
          <p:cNvSpPr/>
          <p:nvPr/>
        </p:nvSpPr>
        <p:spPr>
          <a:xfrm>
            <a:off x="554301" y="2026751"/>
            <a:ext cx="4103382" cy="1477328"/>
          </a:xfrm>
          <a:prstGeom prst="rect">
            <a:avLst/>
          </a:prstGeom>
          <a:noFill/>
          <a:ln cap="flat" cmpd="sng" w="9525">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In tutte le aule e laboratori, in prossimità degli ingressi e delle uscite, e negli uffici di segreteria sono presenti </a:t>
            </a:r>
            <a:r>
              <a:rPr b="1" lang="en-US" sz="1800">
                <a:solidFill>
                  <a:schemeClr val="dk1"/>
                </a:solidFill>
                <a:latin typeface="Arial"/>
                <a:ea typeface="Arial"/>
                <a:cs typeface="Arial"/>
                <a:sym typeface="Arial"/>
              </a:rPr>
              <a:t>distributori di gel igienizzante. </a:t>
            </a:r>
            <a:endParaRPr b="1" sz="20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1" name="Shape 551"/>
        <p:cNvGrpSpPr/>
        <p:nvPr/>
      </p:nvGrpSpPr>
      <p:grpSpPr>
        <a:xfrm>
          <a:off x="0" y="0"/>
          <a:ext cx="0" cy="0"/>
          <a:chOff x="0" y="0"/>
          <a:chExt cx="0" cy="0"/>
        </a:xfrm>
      </p:grpSpPr>
      <p:sp>
        <p:nvSpPr>
          <p:cNvPr id="552" name="Google Shape;552;p4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47"/>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47"/>
          <p:cNvSpPr/>
          <p:nvPr/>
        </p:nvSpPr>
        <p:spPr>
          <a:xfrm>
            <a:off x="554301" y="3954086"/>
            <a:ext cx="4103381" cy="369332"/>
          </a:xfrm>
          <a:prstGeom prst="rect">
            <a:avLst/>
          </a:prstGeom>
          <a:noFill/>
          <a:ln cap="flat" cmpd="sng" w="38100">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AEREAZIONE DEI LOCALI</a:t>
            </a:r>
            <a:endParaRPr sz="1800">
              <a:solidFill>
                <a:schemeClr val="dk1"/>
              </a:solidFill>
              <a:latin typeface="Arial"/>
              <a:ea typeface="Arial"/>
              <a:cs typeface="Arial"/>
              <a:sym typeface="Arial"/>
            </a:endParaRPr>
          </a:p>
        </p:txBody>
      </p:sp>
      <p:grpSp>
        <p:nvGrpSpPr>
          <p:cNvPr id="555" name="Google Shape;555;p47"/>
          <p:cNvGrpSpPr/>
          <p:nvPr/>
        </p:nvGrpSpPr>
        <p:grpSpPr>
          <a:xfrm>
            <a:off x="5297762" y="2707325"/>
            <a:ext cx="6251110" cy="3872193"/>
            <a:chOff x="0" y="701"/>
            <a:chExt cx="6251110" cy="3872193"/>
          </a:xfrm>
        </p:grpSpPr>
        <p:sp>
          <p:nvSpPr>
            <p:cNvPr id="556" name="Google Shape;556;p47"/>
            <p:cNvSpPr/>
            <p:nvPr/>
          </p:nvSpPr>
          <p:spPr>
            <a:xfrm>
              <a:off x="0" y="701"/>
              <a:ext cx="6251110" cy="1281487"/>
            </a:xfrm>
            <a:prstGeom prst="roundRect">
              <a:avLst>
                <a:gd fmla="val 16667" name="adj"/>
              </a:avLst>
            </a:prstGeom>
            <a:gradFill>
              <a:gsLst>
                <a:gs pos="0">
                  <a:srgbClr val="55B7D3"/>
                </a:gs>
                <a:gs pos="50000">
                  <a:srgbClr val="2AB3D5"/>
                </a:gs>
                <a:gs pos="100000">
                  <a:srgbClr val="1DA2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7"/>
            <p:cNvSpPr txBox="1"/>
            <p:nvPr/>
          </p:nvSpPr>
          <p:spPr>
            <a:xfrm>
              <a:off x="62557" y="63258"/>
              <a:ext cx="6125996" cy="1156373"/>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mantenere gli </a:t>
              </a:r>
              <a:r>
                <a:rPr b="1" lang="en-US" sz="1600">
                  <a:solidFill>
                    <a:schemeClr val="lt1"/>
                  </a:solidFill>
                  <a:latin typeface="Arial"/>
                  <a:ea typeface="Arial"/>
                  <a:cs typeface="Arial"/>
                  <a:sym typeface="Arial"/>
                </a:rPr>
                <a:t>infissi delle aule </a:t>
              </a:r>
              <a:r>
                <a:rPr lang="en-US" sz="1600">
                  <a:solidFill>
                    <a:schemeClr val="lt1"/>
                  </a:solidFill>
                  <a:latin typeface="Arial"/>
                  <a:ea typeface="Arial"/>
                  <a:cs typeface="Arial"/>
                  <a:sym typeface="Arial"/>
                </a:rPr>
                <a:t>il più possibile </a:t>
              </a:r>
              <a:r>
                <a:rPr b="1" lang="en-US" sz="1600">
                  <a:solidFill>
                    <a:schemeClr val="lt1"/>
                  </a:solidFill>
                  <a:latin typeface="Arial"/>
                  <a:ea typeface="Arial"/>
                  <a:cs typeface="Arial"/>
                  <a:sym typeface="Arial"/>
                </a:rPr>
                <a:t>aperti</a:t>
              </a:r>
              <a:r>
                <a:rPr lang="en-US" sz="1600">
                  <a:solidFill>
                    <a:schemeClr val="lt1"/>
                  </a:solidFill>
                  <a:latin typeface="Arial"/>
                  <a:ea typeface="Arial"/>
                  <a:cs typeface="Arial"/>
                  <a:sym typeface="Arial"/>
                </a:rPr>
                <a:t>: 5 minuti ogni ora e in ogni cambio d’ora</a:t>
              </a:r>
              <a:endParaRPr sz="1600">
                <a:solidFill>
                  <a:schemeClr val="lt1"/>
                </a:solidFill>
                <a:latin typeface="Arial"/>
                <a:ea typeface="Arial"/>
                <a:cs typeface="Arial"/>
                <a:sym typeface="Arial"/>
              </a:endParaRPr>
            </a:p>
          </p:txBody>
        </p:sp>
        <p:sp>
          <p:nvSpPr>
            <p:cNvPr id="558" name="Google Shape;558;p47"/>
            <p:cNvSpPr/>
            <p:nvPr/>
          </p:nvSpPr>
          <p:spPr>
            <a:xfrm>
              <a:off x="0" y="1296054"/>
              <a:ext cx="6251110" cy="1281487"/>
            </a:xfrm>
            <a:prstGeom prst="roundRect">
              <a:avLst>
                <a:gd fmla="val 16667" name="adj"/>
              </a:avLst>
            </a:prstGeom>
            <a:gradFill>
              <a:gsLst>
                <a:gs pos="0">
                  <a:srgbClr val="55B7D3"/>
                </a:gs>
                <a:gs pos="50000">
                  <a:srgbClr val="2AB3D5"/>
                </a:gs>
                <a:gs pos="100000">
                  <a:srgbClr val="1DA2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7"/>
            <p:cNvSpPr txBox="1"/>
            <p:nvPr/>
          </p:nvSpPr>
          <p:spPr>
            <a:xfrm>
              <a:off x="62557" y="1358611"/>
              <a:ext cx="6125996" cy="1156373"/>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Per rinnovare l’aria più velocemente, creare una corrente d’aria aprendo la porta dell’aula e le finestre, sia in aula che nel corridoio. Altrimenti, se non è possibile aprire le finestre del corridoio, arieggiare tenendo chiusa la porta dell’aula e ricordare che così occorre più tempo per il ricambio d’aria</a:t>
              </a:r>
              <a:endParaRPr b="0" sz="1600">
                <a:solidFill>
                  <a:schemeClr val="lt1"/>
                </a:solidFill>
                <a:latin typeface="Arial"/>
                <a:ea typeface="Arial"/>
                <a:cs typeface="Arial"/>
                <a:sym typeface="Arial"/>
              </a:endParaRPr>
            </a:p>
          </p:txBody>
        </p:sp>
        <p:sp>
          <p:nvSpPr>
            <p:cNvPr id="560" name="Google Shape;560;p47"/>
            <p:cNvSpPr/>
            <p:nvPr/>
          </p:nvSpPr>
          <p:spPr>
            <a:xfrm>
              <a:off x="0" y="2591407"/>
              <a:ext cx="6251110" cy="1281487"/>
            </a:xfrm>
            <a:prstGeom prst="roundRect">
              <a:avLst>
                <a:gd fmla="val 16667" name="adj"/>
              </a:avLst>
            </a:prstGeom>
            <a:gradFill>
              <a:gsLst>
                <a:gs pos="0">
                  <a:srgbClr val="55B7D3"/>
                </a:gs>
                <a:gs pos="50000">
                  <a:srgbClr val="2AB3D5"/>
                </a:gs>
                <a:gs pos="100000">
                  <a:srgbClr val="1DA2C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7"/>
            <p:cNvSpPr txBox="1"/>
            <p:nvPr/>
          </p:nvSpPr>
          <p:spPr>
            <a:xfrm>
              <a:off x="62557" y="2653964"/>
              <a:ext cx="6125996" cy="1156373"/>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Ricordare che il tempo di ricambio aria è minore se l’aula è vuota.</a:t>
              </a:r>
              <a:endParaRPr b="0" sz="1600">
                <a:solidFill>
                  <a:schemeClr val="lt1"/>
                </a:solidFill>
                <a:latin typeface="Calibri"/>
                <a:ea typeface="Calibri"/>
                <a:cs typeface="Calibri"/>
                <a:sym typeface="Calibri"/>
              </a:endParaRPr>
            </a:p>
          </p:txBody>
        </p:sp>
      </p:grpSp>
      <p:sp>
        <p:nvSpPr>
          <p:cNvPr id="562" name="Google Shape;562;p47"/>
          <p:cNvSpPr txBox="1"/>
          <p:nvPr/>
        </p:nvSpPr>
        <p:spPr>
          <a:xfrm>
            <a:off x="307981" y="571030"/>
            <a:ext cx="10939940" cy="1125473"/>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MISURE</a:t>
            </a:r>
            <a:r>
              <a:rPr b="1" lang="en-US" sz="44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a:t>
            </a:r>
            <a:r>
              <a:rPr b="1" lang="en-US" sz="44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CONTENITIVE E DI PREVENZIONE</a:t>
            </a:r>
            <a:endParaRPr/>
          </a:p>
          <a:p>
            <a:pPr indent="0" lvl="0" marL="0" marR="0" rtl="0" algn="l">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Igienico-sanitarie relative al personale e agli ambienti </a:t>
            </a:r>
            <a:endParaRPr/>
          </a:p>
          <a:p>
            <a:pPr indent="0" lvl="0" marL="0" marR="0" rtl="0" algn="l">
              <a:lnSpc>
                <a:spcPct val="9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6" name="Shape 566"/>
        <p:cNvGrpSpPr/>
        <p:nvPr/>
      </p:nvGrpSpPr>
      <p:grpSpPr>
        <a:xfrm>
          <a:off x="0" y="0"/>
          <a:ext cx="0" cy="0"/>
          <a:chOff x="0" y="0"/>
          <a:chExt cx="0" cy="0"/>
        </a:xfrm>
      </p:grpSpPr>
      <p:sp>
        <p:nvSpPr>
          <p:cNvPr id="567" name="Google Shape;567;p4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48"/>
          <p:cNvSpPr/>
          <p:nvPr/>
        </p:nvSpPr>
        <p:spPr>
          <a:xfrm rot="5400000">
            <a:off x="853202" y="363389"/>
            <a:ext cx="73152" cy="54864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9" name="Google Shape;569;p48"/>
          <p:cNvSpPr/>
          <p:nvPr/>
        </p:nvSpPr>
        <p:spPr>
          <a:xfrm>
            <a:off x="618506" y="2935541"/>
            <a:ext cx="621792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0" name="Google Shape;570;p48"/>
          <p:cNvSpPr/>
          <p:nvPr/>
        </p:nvSpPr>
        <p:spPr>
          <a:xfrm>
            <a:off x="554301" y="3954086"/>
            <a:ext cx="4103381" cy="369332"/>
          </a:xfrm>
          <a:prstGeom prst="rect">
            <a:avLst/>
          </a:prstGeom>
          <a:noFill/>
          <a:ln cap="flat" cmpd="sng" w="38100">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Precauzioni igieniche personali</a:t>
            </a:r>
            <a:endParaRPr/>
          </a:p>
        </p:txBody>
      </p:sp>
      <p:grpSp>
        <p:nvGrpSpPr>
          <p:cNvPr id="571" name="Google Shape;571;p48"/>
          <p:cNvGrpSpPr/>
          <p:nvPr/>
        </p:nvGrpSpPr>
        <p:grpSpPr>
          <a:xfrm>
            <a:off x="5062988" y="2336944"/>
            <a:ext cx="7129012" cy="4499263"/>
            <a:chOff x="0" y="15357"/>
            <a:chExt cx="7129012" cy="4499263"/>
          </a:xfrm>
        </p:grpSpPr>
        <p:sp>
          <p:nvSpPr>
            <p:cNvPr id="572" name="Google Shape;572;p48"/>
            <p:cNvSpPr/>
            <p:nvPr/>
          </p:nvSpPr>
          <p:spPr>
            <a:xfrm>
              <a:off x="0" y="15357"/>
              <a:ext cx="7129012" cy="1106179"/>
            </a:xfrm>
            <a:prstGeom prst="roundRect">
              <a:avLst>
                <a:gd fmla="val 16667" name="adj"/>
              </a:avLst>
            </a:prstGeom>
            <a:gradFill>
              <a:gsLst>
                <a:gs pos="0">
                  <a:srgbClr val="497FB4"/>
                </a:gs>
                <a:gs pos="50000">
                  <a:srgbClr val="1170B0"/>
                </a:gs>
                <a:gs pos="100000">
                  <a:srgbClr val="0863A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8"/>
            <p:cNvSpPr txBox="1"/>
            <p:nvPr/>
          </p:nvSpPr>
          <p:spPr>
            <a:xfrm>
              <a:off x="53999" y="69356"/>
              <a:ext cx="7021014" cy="998181"/>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Gli studenti e tutto il personale scolastico sono invitati a portare a scuola un flaconcino di gel igienizzante e un sacchetto monouso per i fazzoletti usati.</a:t>
              </a:r>
              <a:endParaRPr sz="1400">
                <a:solidFill>
                  <a:schemeClr val="lt1"/>
                </a:solidFill>
                <a:latin typeface="Arial"/>
                <a:ea typeface="Arial"/>
                <a:cs typeface="Arial"/>
                <a:sym typeface="Arial"/>
              </a:endParaRPr>
            </a:p>
          </p:txBody>
        </p:sp>
        <p:sp>
          <p:nvSpPr>
            <p:cNvPr id="574" name="Google Shape;574;p48"/>
            <p:cNvSpPr/>
            <p:nvPr/>
          </p:nvSpPr>
          <p:spPr>
            <a:xfrm>
              <a:off x="0" y="1138482"/>
              <a:ext cx="7129012" cy="1106179"/>
            </a:xfrm>
            <a:prstGeom prst="roundRect">
              <a:avLst>
                <a:gd fmla="val 16667" name="adj"/>
              </a:avLst>
            </a:prstGeom>
            <a:gradFill>
              <a:gsLst>
                <a:gs pos="0">
                  <a:srgbClr val="497FB4"/>
                </a:gs>
                <a:gs pos="50000">
                  <a:srgbClr val="1170B0"/>
                </a:gs>
                <a:gs pos="100000">
                  <a:srgbClr val="0863A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8"/>
            <p:cNvSpPr txBox="1"/>
            <p:nvPr/>
          </p:nvSpPr>
          <p:spPr>
            <a:xfrm>
              <a:off x="53999" y="1192481"/>
              <a:ext cx="7021014" cy="998181"/>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I cappotti e le giacche degli alunni in aula dovranno essere tenuti appesi alle proprie sedie </a:t>
              </a:r>
              <a:endParaRPr b="0" sz="1400">
                <a:solidFill>
                  <a:schemeClr val="lt1"/>
                </a:solidFill>
                <a:latin typeface="Arial"/>
                <a:ea typeface="Arial"/>
                <a:cs typeface="Arial"/>
                <a:sym typeface="Arial"/>
              </a:endParaRPr>
            </a:p>
          </p:txBody>
        </p:sp>
        <p:sp>
          <p:nvSpPr>
            <p:cNvPr id="576" name="Google Shape;576;p48"/>
            <p:cNvSpPr/>
            <p:nvPr/>
          </p:nvSpPr>
          <p:spPr>
            <a:xfrm>
              <a:off x="0" y="2273462"/>
              <a:ext cx="7129012" cy="1106179"/>
            </a:xfrm>
            <a:prstGeom prst="roundRect">
              <a:avLst>
                <a:gd fmla="val 16667" name="adj"/>
              </a:avLst>
            </a:prstGeom>
            <a:gradFill>
              <a:gsLst>
                <a:gs pos="0">
                  <a:srgbClr val="497FB4"/>
                </a:gs>
                <a:gs pos="50000">
                  <a:srgbClr val="1170B0"/>
                </a:gs>
                <a:gs pos="100000">
                  <a:srgbClr val="0863A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8"/>
            <p:cNvSpPr txBox="1"/>
            <p:nvPr/>
          </p:nvSpPr>
          <p:spPr>
            <a:xfrm>
              <a:off x="53999" y="2327461"/>
              <a:ext cx="7021014" cy="998181"/>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Arial"/>
                <a:buNone/>
              </a:pPr>
              <a:r>
                <a:rPr b="1" lang="en-US" sz="1400">
                  <a:solidFill>
                    <a:schemeClr val="lt1"/>
                  </a:solidFill>
                  <a:latin typeface="Arial"/>
                  <a:ea typeface="Arial"/>
                  <a:cs typeface="Arial"/>
                  <a:sym typeface="Arial"/>
                </a:rPr>
                <a:t>I cappotti in sala insegnanti potranno essere tenuti all’interno dei cassetti</a:t>
              </a:r>
              <a:endParaRPr b="0" sz="1400">
                <a:solidFill>
                  <a:schemeClr val="lt1"/>
                </a:solidFill>
                <a:latin typeface="Calibri"/>
                <a:ea typeface="Calibri"/>
                <a:cs typeface="Calibri"/>
                <a:sym typeface="Calibri"/>
              </a:endParaRPr>
            </a:p>
          </p:txBody>
        </p:sp>
        <p:sp>
          <p:nvSpPr>
            <p:cNvPr id="578" name="Google Shape;578;p48"/>
            <p:cNvSpPr/>
            <p:nvPr/>
          </p:nvSpPr>
          <p:spPr>
            <a:xfrm>
              <a:off x="0" y="3408441"/>
              <a:ext cx="7129012" cy="1106179"/>
            </a:xfrm>
            <a:prstGeom prst="roundRect">
              <a:avLst>
                <a:gd fmla="val 16667" name="adj"/>
              </a:avLst>
            </a:prstGeom>
            <a:gradFill>
              <a:gsLst>
                <a:gs pos="0">
                  <a:srgbClr val="497FB4"/>
                </a:gs>
                <a:gs pos="50000">
                  <a:srgbClr val="1170B0"/>
                </a:gs>
                <a:gs pos="100000">
                  <a:srgbClr val="0863A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8"/>
            <p:cNvSpPr txBox="1"/>
            <p:nvPr/>
          </p:nvSpPr>
          <p:spPr>
            <a:xfrm>
              <a:off x="53999" y="3462440"/>
              <a:ext cx="7021014" cy="998181"/>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Clr>
                  <a:schemeClr val="lt1"/>
                </a:buClr>
                <a:buSzPts val="1400"/>
                <a:buFont typeface="Noto Sans Symbols"/>
                <a:buNone/>
              </a:pPr>
              <a:r>
                <a:rPr lang="en-US" sz="1400">
                  <a:solidFill>
                    <a:schemeClr val="lt1"/>
                  </a:solidFill>
                  <a:latin typeface="Arial"/>
                  <a:ea typeface="Arial"/>
                  <a:cs typeface="Arial"/>
                  <a:sym typeface="Arial"/>
                </a:rPr>
                <a:t>Agli studenti </a:t>
              </a:r>
              <a:r>
                <a:rPr b="1" lang="en-US" sz="1400">
                  <a:solidFill>
                    <a:schemeClr val="lt1"/>
                  </a:solidFill>
                  <a:latin typeface="Arial"/>
                  <a:ea typeface="Arial"/>
                  <a:cs typeface="Arial"/>
                  <a:sym typeface="Arial"/>
                </a:rPr>
                <a:t>non è consentito lo scambio di materiale didattico</a:t>
              </a:r>
              <a:r>
                <a:rPr lang="en-US" sz="1400">
                  <a:solidFill>
                    <a:schemeClr val="lt1"/>
                  </a:solidFill>
                  <a:latin typeface="Arial"/>
                  <a:ea typeface="Arial"/>
                  <a:cs typeface="Arial"/>
                  <a:sym typeface="Arial"/>
                </a:rPr>
                <a:t> </a:t>
              </a:r>
              <a:r>
                <a:rPr b="1" lang="en-US" sz="1400">
                  <a:solidFill>
                    <a:schemeClr val="lt1"/>
                  </a:solidFill>
                  <a:latin typeface="Arial"/>
                  <a:ea typeface="Arial"/>
                  <a:cs typeface="Arial"/>
                  <a:sym typeface="Arial"/>
                </a:rPr>
                <a:t>né di altri effetti personali </a:t>
              </a:r>
              <a:r>
                <a:rPr lang="en-US" sz="1400">
                  <a:solidFill>
                    <a:schemeClr val="lt1"/>
                  </a:solidFill>
                  <a:latin typeface="Arial"/>
                  <a:ea typeface="Arial"/>
                  <a:cs typeface="Arial"/>
                  <a:sym typeface="Arial"/>
                </a:rPr>
                <a:t>(denaro, dispositivi elettronici, accessori di abbigliamento, etc.) durante tutta la loro permanenza a scuola. Pertanto è necessario che gli insegnanti li invitino a valutare attentamente quali materiali didattici, dispositivi elettronici e altri effetti personali portare giornalmente a scuola.</a:t>
              </a:r>
              <a:endParaRPr b="0" sz="1400">
                <a:solidFill>
                  <a:schemeClr val="lt1"/>
                </a:solidFill>
                <a:latin typeface="Calibri"/>
                <a:ea typeface="Calibri"/>
                <a:cs typeface="Calibri"/>
                <a:sym typeface="Calibri"/>
              </a:endParaRPr>
            </a:p>
          </p:txBody>
        </p:sp>
      </p:grpSp>
      <p:sp>
        <p:nvSpPr>
          <p:cNvPr id="580" name="Google Shape;580;p48"/>
          <p:cNvSpPr txBox="1"/>
          <p:nvPr/>
        </p:nvSpPr>
        <p:spPr>
          <a:xfrm>
            <a:off x="456262" y="1111805"/>
            <a:ext cx="10939940" cy="1125473"/>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MISURE</a:t>
            </a:r>
            <a:r>
              <a:rPr b="1" lang="en-US" sz="44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a:t>
            </a:r>
            <a:r>
              <a:rPr b="1" lang="en-US" sz="44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CONTENITIVE E DI PREVENZIONE</a:t>
            </a:r>
            <a:endParaRPr/>
          </a:p>
          <a:p>
            <a:pPr indent="0" lvl="0" marL="0" marR="0" rtl="0" algn="l">
              <a:lnSpc>
                <a:spcPct val="90000"/>
              </a:lnSpc>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Igienico-sanitarie relative al personale e agli ambienti </a:t>
            </a:r>
            <a:endParaRPr/>
          </a:p>
          <a:p>
            <a:pPr indent="0" lvl="0" marL="0" marR="0" rtl="0" algn="l">
              <a:lnSpc>
                <a:spcPct val="9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4" name="Shape 584"/>
        <p:cNvGrpSpPr/>
        <p:nvPr/>
      </p:nvGrpSpPr>
      <p:grpSpPr>
        <a:xfrm>
          <a:off x="0" y="0"/>
          <a:ext cx="0" cy="0"/>
          <a:chOff x="0" y="0"/>
          <a:chExt cx="0" cy="0"/>
        </a:xfrm>
      </p:grpSpPr>
      <p:sp>
        <p:nvSpPr>
          <p:cNvPr id="585" name="Google Shape;585;p4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49"/>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Calibri"/>
              <a:buNone/>
            </a:pPr>
            <a:r>
              <a:rPr b="1" lang="en-US" sz="4200"/>
              <a:t>EVACUAZIONE</a:t>
            </a:r>
            <a:br>
              <a:rPr b="1" lang="en-US" sz="4200"/>
            </a:br>
            <a:br>
              <a:rPr b="1" lang="en-US" sz="4200">
                <a:latin typeface="Arial"/>
                <a:ea typeface="Arial"/>
                <a:cs typeface="Arial"/>
                <a:sym typeface="Arial"/>
              </a:rPr>
            </a:br>
            <a:br>
              <a:rPr b="1" lang="en-US" sz="4200">
                <a:latin typeface="Arial"/>
                <a:ea typeface="Arial"/>
                <a:cs typeface="Arial"/>
                <a:sym typeface="Arial"/>
              </a:rPr>
            </a:br>
            <a:br>
              <a:rPr b="1" lang="en-US" sz="4200">
                <a:latin typeface="Arial"/>
                <a:ea typeface="Arial"/>
                <a:cs typeface="Arial"/>
                <a:sym typeface="Arial"/>
              </a:rPr>
            </a:br>
            <a:br>
              <a:rPr b="1" lang="en-US" sz="4200">
                <a:latin typeface="Arial"/>
                <a:ea typeface="Arial"/>
                <a:cs typeface="Arial"/>
                <a:sym typeface="Arial"/>
              </a:rPr>
            </a:br>
            <a:br>
              <a:rPr b="1" lang="en-US" sz="4200">
                <a:latin typeface="Arial"/>
                <a:ea typeface="Arial"/>
                <a:cs typeface="Arial"/>
                <a:sym typeface="Arial"/>
              </a:rPr>
            </a:br>
            <a:br>
              <a:rPr lang="en-US" sz="4200">
                <a:latin typeface="Arial"/>
                <a:ea typeface="Arial"/>
                <a:cs typeface="Arial"/>
                <a:sym typeface="Arial"/>
              </a:rPr>
            </a:br>
            <a:br>
              <a:rPr b="1" lang="en-US" sz="4200">
                <a:latin typeface="Arial"/>
                <a:ea typeface="Arial"/>
                <a:cs typeface="Arial"/>
                <a:sym typeface="Arial"/>
              </a:rPr>
            </a:br>
            <a:r>
              <a:rPr b="1" lang="en-US" sz="4200">
                <a:latin typeface="Arial"/>
                <a:ea typeface="Arial"/>
                <a:cs typeface="Arial"/>
                <a:sym typeface="Arial"/>
              </a:rPr>
              <a:t> </a:t>
            </a:r>
            <a:endParaRPr/>
          </a:p>
        </p:txBody>
      </p:sp>
      <p:sp>
        <p:nvSpPr>
          <p:cNvPr id="587" name="Google Shape;587;p49"/>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49"/>
          <p:cNvSpPr txBox="1"/>
          <p:nvPr>
            <p:ph idx="1" type="body"/>
          </p:nvPr>
        </p:nvSpPr>
        <p:spPr>
          <a:xfrm>
            <a:off x="5126418" y="552091"/>
            <a:ext cx="6224335"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000"/>
              <a:buNone/>
            </a:pPr>
            <a:r>
              <a:t/>
            </a:r>
            <a:endParaRPr sz="2200">
              <a:latin typeface="Arial"/>
              <a:ea typeface="Arial"/>
              <a:cs typeface="Arial"/>
              <a:sym typeface="Arial"/>
            </a:endParaRPr>
          </a:p>
          <a:p>
            <a:pPr indent="0" lvl="0" marL="0" rtl="0" algn="just">
              <a:lnSpc>
                <a:spcPct val="90000"/>
              </a:lnSpc>
              <a:spcBef>
                <a:spcPts val="1000"/>
              </a:spcBef>
              <a:spcAft>
                <a:spcPts val="0"/>
              </a:spcAft>
              <a:buClr>
                <a:schemeClr val="dk1"/>
              </a:buClr>
              <a:buSzPts val="2200"/>
              <a:buNone/>
            </a:pPr>
            <a:r>
              <a:rPr lang="en-US" sz="2200">
                <a:latin typeface="Arial"/>
                <a:ea typeface="Arial"/>
                <a:cs typeface="Arial"/>
                <a:sym typeface="Arial"/>
              </a:rPr>
              <a:t>Nel caso si renda necessario evacuare una sede scolastica, fermo restando quanto previsto dal Piano di evacuazione, tutte le persone </a:t>
            </a:r>
            <a:r>
              <a:rPr b="1" lang="en-US" sz="2200">
                <a:latin typeface="Arial"/>
                <a:ea typeface="Arial"/>
                <a:cs typeface="Arial"/>
                <a:sym typeface="Arial"/>
              </a:rPr>
              <a:t>presenti dovranno uscire dall’edificio indossando la mascherina e mantenendo la distanza di almeno 1 metro </a:t>
            </a:r>
            <a:r>
              <a:rPr lang="en-US" sz="2200">
                <a:latin typeface="Arial"/>
                <a:ea typeface="Arial"/>
                <a:cs typeface="Arial"/>
                <a:sym typeface="Arial"/>
              </a:rPr>
              <a:t>da ogni altra persona, sia lungo i percorsi d’esodo interni che esterni, nonché al punto di ritrovo. </a:t>
            </a:r>
            <a:br>
              <a:rPr lang="en-US" sz="2200">
                <a:latin typeface="Arial"/>
                <a:ea typeface="Arial"/>
                <a:cs typeface="Arial"/>
                <a:sym typeface="Arial"/>
              </a:rPr>
            </a:br>
            <a:endParaRPr sz="22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5"/>
          <p:cNvSpPr txBox="1"/>
          <p:nvPr>
            <p:ph type="title"/>
          </p:nvPr>
        </p:nvSpPr>
        <p:spPr>
          <a:xfrm>
            <a:off x="890338" y="640080"/>
            <a:ext cx="3734014" cy="356616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3800"/>
              <a:buFont typeface="Calibri"/>
              <a:buNone/>
            </a:pPr>
            <a:r>
              <a:rPr b="1" lang="en-US" sz="3800"/>
              <a:t>Modalità generali di ingresso nei locali della scuola</a:t>
            </a:r>
            <a:br>
              <a:rPr b="1" lang="en-US" sz="3800"/>
            </a:br>
            <a:br>
              <a:rPr b="1" lang="en-US" sz="3800"/>
            </a:br>
            <a:r>
              <a:rPr b="1" lang="en-US" sz="3800"/>
              <a:t>STUDENTI</a:t>
            </a:r>
            <a:endParaRPr/>
          </a:p>
        </p:txBody>
      </p:sp>
      <p:sp>
        <p:nvSpPr>
          <p:cNvPr id="145" name="Google Shape;145;p5"/>
          <p:cNvSpPr/>
          <p:nvPr/>
        </p:nvSpPr>
        <p:spPr>
          <a:xfrm>
            <a:off x="890338" y="440926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6" name="Google Shape;146;p5"/>
          <p:cNvGrpSpPr/>
          <p:nvPr/>
        </p:nvGrpSpPr>
        <p:grpSpPr>
          <a:xfrm>
            <a:off x="5093208" y="621063"/>
            <a:ext cx="6263640" cy="5503345"/>
            <a:chOff x="0" y="671"/>
            <a:chExt cx="6263640" cy="5503345"/>
          </a:xfrm>
        </p:grpSpPr>
        <p:sp>
          <p:nvSpPr>
            <p:cNvPr id="147" name="Google Shape;147;p5"/>
            <p:cNvSpPr/>
            <p:nvPr/>
          </p:nvSpPr>
          <p:spPr>
            <a:xfrm>
              <a:off x="0" y="50091"/>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475646" y="354458"/>
              <a:ext cx="864811" cy="86481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1816103" y="671"/>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txBox="1"/>
            <p:nvPr/>
          </p:nvSpPr>
          <p:spPr>
            <a:xfrm>
              <a:off x="1816103" y="671"/>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90000"/>
                </a:lnSpc>
                <a:spcBef>
                  <a:spcPts val="0"/>
                </a:spcBef>
                <a:spcAft>
                  <a:spcPts val="0"/>
                </a:spcAft>
                <a:buClr>
                  <a:schemeClr val="dk1"/>
                </a:buClr>
                <a:buSzPts val="2100"/>
                <a:buFont typeface="Arial"/>
                <a:buNone/>
              </a:pPr>
              <a:r>
                <a:rPr b="1" lang="en-US" sz="2100">
                  <a:solidFill>
                    <a:schemeClr val="dk1"/>
                  </a:solidFill>
                  <a:latin typeface="Arial"/>
                  <a:ea typeface="Arial"/>
                  <a:cs typeface="Arial"/>
                  <a:sym typeface="Arial"/>
                </a:rPr>
                <a:t>l’assenza di sintomatologia respiratoria o di temperatura corporea superiore a 37.5°C anche nei tre giorni precedenti </a:t>
              </a:r>
              <a:endParaRPr sz="2100">
                <a:solidFill>
                  <a:schemeClr val="dk1"/>
                </a:solidFill>
                <a:latin typeface="Calibri"/>
                <a:ea typeface="Calibri"/>
                <a:cs typeface="Calibri"/>
                <a:sym typeface="Calibri"/>
              </a:endParaRPr>
            </a:p>
          </p:txBody>
        </p:sp>
        <p:sp>
          <p:nvSpPr>
            <p:cNvPr id="151" name="Google Shape;151;p5"/>
            <p:cNvSpPr/>
            <p:nvPr/>
          </p:nvSpPr>
          <p:spPr>
            <a:xfrm>
              <a:off x="0" y="1966151"/>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475646" y="2319938"/>
              <a:ext cx="864811" cy="86481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1816103" y="1966151"/>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txBox="1"/>
            <p:nvPr/>
          </p:nvSpPr>
          <p:spPr>
            <a:xfrm>
              <a:off x="1816103" y="1966151"/>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90000"/>
                </a:lnSpc>
                <a:spcBef>
                  <a:spcPts val="0"/>
                </a:spcBef>
                <a:spcAft>
                  <a:spcPts val="0"/>
                </a:spcAft>
                <a:buClr>
                  <a:schemeClr val="dk1"/>
                </a:buClr>
                <a:buSzPts val="2100"/>
                <a:buFont typeface="Arial"/>
                <a:buNone/>
              </a:pPr>
              <a:r>
                <a:rPr b="1" lang="en-US" sz="2100">
                  <a:solidFill>
                    <a:schemeClr val="dk1"/>
                  </a:solidFill>
                  <a:latin typeface="Arial"/>
                  <a:ea typeface="Arial"/>
                  <a:cs typeface="Arial"/>
                  <a:sym typeface="Arial"/>
                </a:rPr>
                <a:t>non essere in quarantena o isolamento domiciliare negli ultimi 14 giorni</a:t>
              </a:r>
              <a:endParaRPr sz="2100">
                <a:solidFill>
                  <a:schemeClr val="dk1"/>
                </a:solidFill>
                <a:latin typeface="Calibri"/>
                <a:ea typeface="Calibri"/>
                <a:cs typeface="Calibri"/>
                <a:sym typeface="Calibri"/>
              </a:endParaRPr>
            </a:p>
          </p:txBody>
        </p:sp>
        <p:sp>
          <p:nvSpPr>
            <p:cNvPr id="155" name="Google Shape;155;p5"/>
            <p:cNvSpPr/>
            <p:nvPr/>
          </p:nvSpPr>
          <p:spPr>
            <a:xfrm>
              <a:off x="0" y="3931632"/>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475646" y="4285418"/>
              <a:ext cx="864811" cy="86481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1816103" y="3931632"/>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txBox="1"/>
            <p:nvPr/>
          </p:nvSpPr>
          <p:spPr>
            <a:xfrm>
              <a:off x="1816103" y="3931632"/>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90000"/>
                </a:lnSpc>
                <a:spcBef>
                  <a:spcPts val="0"/>
                </a:spcBef>
                <a:spcAft>
                  <a:spcPts val="0"/>
                </a:spcAft>
                <a:buClr>
                  <a:schemeClr val="dk1"/>
                </a:buClr>
                <a:buSzPts val="2100"/>
                <a:buFont typeface="Arial"/>
                <a:buNone/>
              </a:pPr>
              <a:r>
                <a:rPr b="1" lang="en-US" sz="2100">
                  <a:solidFill>
                    <a:schemeClr val="dk1"/>
                  </a:solidFill>
                  <a:latin typeface="Arial"/>
                  <a:ea typeface="Arial"/>
                  <a:cs typeface="Arial"/>
                  <a:sym typeface="Arial"/>
                </a:rPr>
                <a:t>non essere stati a contatto con persone positive, per quanto di propria conoscenza, negli ultimi 14 giorni</a:t>
              </a:r>
              <a:endParaRPr sz="2100">
                <a:solidFill>
                  <a:schemeClr val="dk1"/>
                </a:solidFill>
                <a:latin typeface="Calibri"/>
                <a:ea typeface="Calibri"/>
                <a:cs typeface="Calibri"/>
                <a:sym typeface="Calibri"/>
              </a:endParaRPr>
            </a:p>
          </p:txBody>
        </p:sp>
      </p:grpSp>
      <p:sp>
        <p:nvSpPr>
          <p:cNvPr id="159" name="Google Shape;159;p5"/>
          <p:cNvSpPr/>
          <p:nvPr/>
        </p:nvSpPr>
        <p:spPr>
          <a:xfrm>
            <a:off x="325368" y="169235"/>
            <a:ext cx="95356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La </a:t>
            </a:r>
            <a:r>
              <a:rPr b="1" lang="en-US" sz="1800">
                <a:solidFill>
                  <a:schemeClr val="dk1"/>
                </a:solidFill>
                <a:latin typeface="Arial"/>
                <a:ea typeface="Arial"/>
                <a:cs typeface="Arial"/>
                <a:sym typeface="Arial"/>
              </a:rPr>
              <a:t>precondizione per la presenza a scuola </a:t>
            </a:r>
            <a:r>
              <a:rPr lang="en-US" sz="1800">
                <a:solidFill>
                  <a:schemeClr val="dk1"/>
                </a:solidFill>
                <a:latin typeface="Arial"/>
                <a:ea typeface="Arial"/>
                <a:cs typeface="Arial"/>
                <a:sym typeface="Arial"/>
              </a:rPr>
              <a:t>di studenti e visitatori è</a:t>
            </a:r>
            <a:endParaRPr sz="1800">
              <a:solidFill>
                <a:schemeClr val="dk1"/>
              </a:solidFill>
              <a:latin typeface="Calibri"/>
              <a:ea typeface="Calibri"/>
              <a:cs typeface="Calibri"/>
              <a:sym typeface="Calibri"/>
            </a:endParaRPr>
          </a:p>
        </p:txBody>
      </p:sp>
      <p:sp>
        <p:nvSpPr>
          <p:cNvPr id="160" name="Google Shape;160;p5"/>
          <p:cNvSpPr/>
          <p:nvPr/>
        </p:nvSpPr>
        <p:spPr>
          <a:xfrm>
            <a:off x="835151" y="4760280"/>
            <a:ext cx="373401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Chiunque ha sintomatologia respiratoria o temperatura corporea </a:t>
            </a:r>
            <a:r>
              <a:rPr b="1" lang="en-US" sz="1200">
                <a:solidFill>
                  <a:schemeClr val="dk1"/>
                </a:solidFill>
                <a:latin typeface="Arial"/>
                <a:ea typeface="Arial"/>
                <a:cs typeface="Arial"/>
                <a:sym typeface="Arial"/>
              </a:rPr>
              <a:t>superiore a 37.5°C dovrà restare a casa. </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All’ingresso della scuola </a:t>
            </a:r>
            <a:r>
              <a:rPr b="1" lang="en-US" sz="1200">
                <a:solidFill>
                  <a:schemeClr val="dk1"/>
                </a:solidFill>
                <a:latin typeface="Arial"/>
                <a:ea typeface="Arial"/>
                <a:cs typeface="Arial"/>
                <a:sym typeface="Arial"/>
              </a:rPr>
              <a:t>NON è necessaria </a:t>
            </a:r>
            <a:r>
              <a:rPr lang="en-US" sz="1200">
                <a:solidFill>
                  <a:schemeClr val="dk1"/>
                </a:solidFill>
                <a:latin typeface="Arial"/>
                <a:ea typeface="Arial"/>
                <a:cs typeface="Arial"/>
                <a:sym typeface="Arial"/>
              </a:rPr>
              <a:t>la rilevazione della temperatura corporea (ma verranno effettuati dei test a campione) </a:t>
            </a:r>
            <a:endParaRPr sz="120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2" name="Shape 592"/>
        <p:cNvGrpSpPr/>
        <p:nvPr/>
      </p:nvGrpSpPr>
      <p:grpSpPr>
        <a:xfrm>
          <a:off x="0" y="0"/>
          <a:ext cx="0" cy="0"/>
          <a:chOff x="0" y="0"/>
          <a:chExt cx="0" cy="0"/>
        </a:xfrm>
      </p:grpSpPr>
      <p:sp>
        <p:nvSpPr>
          <p:cNvPr id="593" name="Google Shape;593;p5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50"/>
          <p:cNvSpPr txBox="1"/>
          <p:nvPr>
            <p:ph type="title"/>
          </p:nvPr>
        </p:nvSpPr>
        <p:spPr>
          <a:xfrm>
            <a:off x="841250" y="548650"/>
            <a:ext cx="3775800" cy="543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Font typeface="Calibri"/>
              <a:buNone/>
            </a:pPr>
            <a:r>
              <a:rPr b="1" lang="en-US" sz="2600"/>
              <a:t>SUPPORTO PSICOLOGICO, PEDAGOGICO-EDUCATIVO</a:t>
            </a:r>
            <a:br>
              <a:rPr b="1" lang="en-US" sz="2600"/>
            </a:br>
            <a:br>
              <a:rPr b="1" lang="en-US" sz="2600"/>
            </a:br>
            <a:br>
              <a:rPr b="1" lang="en-US" sz="2600">
                <a:latin typeface="Arial"/>
                <a:ea typeface="Arial"/>
                <a:cs typeface="Arial"/>
                <a:sym typeface="Arial"/>
              </a:rPr>
            </a:br>
            <a:br>
              <a:rPr b="1" lang="en-US" sz="2600">
                <a:latin typeface="Arial"/>
                <a:ea typeface="Arial"/>
                <a:cs typeface="Arial"/>
                <a:sym typeface="Arial"/>
              </a:rPr>
            </a:br>
            <a:br>
              <a:rPr b="1" lang="en-US" sz="2600">
                <a:latin typeface="Arial"/>
                <a:ea typeface="Arial"/>
                <a:cs typeface="Arial"/>
                <a:sym typeface="Arial"/>
              </a:rPr>
            </a:br>
            <a:br>
              <a:rPr b="1" lang="en-US" sz="2600">
                <a:latin typeface="Arial"/>
                <a:ea typeface="Arial"/>
                <a:cs typeface="Arial"/>
                <a:sym typeface="Arial"/>
              </a:rPr>
            </a:br>
            <a:br>
              <a:rPr b="1" lang="en-US" sz="2600">
                <a:latin typeface="Arial"/>
                <a:ea typeface="Arial"/>
                <a:cs typeface="Arial"/>
                <a:sym typeface="Arial"/>
              </a:rPr>
            </a:br>
            <a:br>
              <a:rPr lang="en-US" sz="2600">
                <a:latin typeface="Arial"/>
                <a:ea typeface="Arial"/>
                <a:cs typeface="Arial"/>
                <a:sym typeface="Arial"/>
              </a:rPr>
            </a:br>
            <a:br>
              <a:rPr b="1" lang="en-US" sz="2600">
                <a:latin typeface="Arial"/>
                <a:ea typeface="Arial"/>
                <a:cs typeface="Arial"/>
                <a:sym typeface="Arial"/>
              </a:rPr>
            </a:br>
            <a:r>
              <a:rPr b="1" lang="en-US" sz="2600">
                <a:latin typeface="Arial"/>
                <a:ea typeface="Arial"/>
                <a:cs typeface="Arial"/>
                <a:sym typeface="Arial"/>
              </a:rPr>
              <a:t> </a:t>
            </a:r>
            <a:endParaRPr/>
          </a:p>
        </p:txBody>
      </p:sp>
      <p:sp>
        <p:nvSpPr>
          <p:cNvPr id="595" name="Google Shape;595;p50"/>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50"/>
          <p:cNvSpPr txBox="1"/>
          <p:nvPr>
            <p:ph idx="1" type="body"/>
          </p:nvPr>
        </p:nvSpPr>
        <p:spPr>
          <a:xfrm>
            <a:off x="5126418" y="552091"/>
            <a:ext cx="6224335"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000"/>
              <a:buNone/>
            </a:pPr>
            <a:r>
              <a:t/>
            </a:r>
            <a:endParaRPr sz="2200">
              <a:latin typeface="Arial"/>
              <a:ea typeface="Arial"/>
              <a:cs typeface="Arial"/>
              <a:sym typeface="Arial"/>
            </a:endParaRPr>
          </a:p>
          <a:p>
            <a:pPr indent="0" lvl="0" marL="0" rtl="0" algn="just">
              <a:lnSpc>
                <a:spcPct val="90000"/>
              </a:lnSpc>
              <a:spcBef>
                <a:spcPts val="1000"/>
              </a:spcBef>
              <a:spcAft>
                <a:spcPts val="0"/>
              </a:spcAft>
              <a:buClr>
                <a:schemeClr val="dk1"/>
              </a:buClr>
              <a:buSzPts val="2200"/>
              <a:buNone/>
            </a:pPr>
            <a:r>
              <a:rPr lang="en-US" sz="2200">
                <a:latin typeface="Arial"/>
                <a:ea typeface="Arial"/>
                <a:cs typeface="Arial"/>
                <a:sym typeface="Arial"/>
              </a:rPr>
              <a:t>Si promuove </a:t>
            </a:r>
            <a:r>
              <a:rPr b="1" lang="en-US" sz="2200">
                <a:latin typeface="Arial"/>
                <a:ea typeface="Arial"/>
                <a:cs typeface="Arial"/>
                <a:sym typeface="Arial"/>
              </a:rPr>
              <a:t>l’attivazione di sportelli di ascolto e sostegno psicologico e pedagogico-educativo</a:t>
            </a:r>
            <a:r>
              <a:rPr lang="en-US" sz="2200">
                <a:latin typeface="Arial"/>
                <a:ea typeface="Arial"/>
                <a:cs typeface="Arial"/>
                <a:sym typeface="Arial"/>
              </a:rPr>
              <a:t> per personale scolastico e studenti al fine di  fronteggiare situazioni di insicurezza, stress, ansia  timore di contagio, rientro al lavoro in “presenza”, difficoltà di concentrazione, recupero della socialità,, situazione di isolamento vissuta.</a:t>
            </a:r>
            <a:br>
              <a:rPr lang="en-US" sz="2200">
                <a:latin typeface="Arial"/>
                <a:ea typeface="Arial"/>
                <a:cs typeface="Arial"/>
                <a:sym typeface="Arial"/>
              </a:rPr>
            </a:br>
            <a:br>
              <a:rPr lang="en-US" sz="2200">
                <a:latin typeface="Arial"/>
                <a:ea typeface="Arial"/>
                <a:cs typeface="Arial"/>
                <a:sym typeface="Arial"/>
              </a:rPr>
            </a:br>
            <a:endParaRPr sz="220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0" name="Shape 600"/>
        <p:cNvGrpSpPr/>
        <p:nvPr/>
      </p:nvGrpSpPr>
      <p:grpSpPr>
        <a:xfrm>
          <a:off x="0" y="0"/>
          <a:ext cx="0" cy="0"/>
          <a:chOff x="0" y="0"/>
          <a:chExt cx="0" cy="0"/>
        </a:xfrm>
      </p:grpSpPr>
      <p:sp>
        <p:nvSpPr>
          <p:cNvPr id="601" name="Google Shape;601;p5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02" name="Google Shape;602;p51"/>
          <p:cNvGrpSpPr/>
          <p:nvPr/>
        </p:nvGrpSpPr>
        <p:grpSpPr>
          <a:xfrm flipH="1">
            <a:off x="10741136" y="-454724"/>
            <a:ext cx="2323655" cy="2323656"/>
            <a:chOff x="-872270" y="-454724"/>
            <a:chExt cx="2323655" cy="2323656"/>
          </a:xfrm>
        </p:grpSpPr>
        <p:sp>
          <p:nvSpPr>
            <p:cNvPr id="603" name="Google Shape;603;p51"/>
            <p:cNvSpPr/>
            <p:nvPr/>
          </p:nvSpPr>
          <p:spPr>
            <a:xfrm rot="2700000">
              <a:off x="-415188" y="-231223"/>
              <a:ext cx="1409491" cy="1876653"/>
            </a:xfrm>
            <a:custGeom>
              <a:rect b="b" l="l" r="r" t="t"/>
              <a:pathLst>
                <a:path extrusionOk="0" h="1876653" w="1409491">
                  <a:moveTo>
                    <a:pt x="0" y="643075"/>
                  </a:moveTo>
                  <a:lnTo>
                    <a:pt x="643075" y="0"/>
                  </a:lnTo>
                  <a:lnTo>
                    <a:pt x="1409491" y="0"/>
                  </a:lnTo>
                  <a:lnTo>
                    <a:pt x="1409491" y="1876653"/>
                  </a:lnTo>
                  <a:lnTo>
                    <a:pt x="1233578" y="1876653"/>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51"/>
            <p:cNvSpPr/>
            <p:nvPr/>
          </p:nvSpPr>
          <p:spPr>
            <a:xfrm rot="2700000">
              <a:off x="301285" y="128278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05" name="Google Shape;605;p51"/>
          <p:cNvSpPr/>
          <p:nvPr/>
        </p:nvSpPr>
        <p:spPr>
          <a:xfrm rot="2700000">
            <a:off x="2737196" y="6033666"/>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51"/>
          <p:cNvSpPr/>
          <p:nvPr/>
        </p:nvSpPr>
        <p:spPr>
          <a:xfrm>
            <a:off x="1343436" y="5721108"/>
            <a:ext cx="2261965" cy="1136891"/>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07" name="Google Shape;607;p51"/>
          <p:cNvPicPr preferRelativeResize="0"/>
          <p:nvPr/>
        </p:nvPicPr>
        <p:blipFill rotWithShape="1">
          <a:blip r:embed="rId3">
            <a:alphaModFix/>
          </a:blip>
          <a:srcRect b="10088" l="23347" r="24879" t="19770"/>
          <a:stretch/>
        </p:blipFill>
        <p:spPr>
          <a:xfrm>
            <a:off x="2440732" y="643467"/>
            <a:ext cx="7310536" cy="557106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1" name="Shape 611"/>
        <p:cNvGrpSpPr/>
        <p:nvPr/>
      </p:nvGrpSpPr>
      <p:grpSpPr>
        <a:xfrm>
          <a:off x="0" y="0"/>
          <a:ext cx="0" cy="0"/>
          <a:chOff x="0" y="0"/>
          <a:chExt cx="0" cy="0"/>
        </a:xfrm>
      </p:grpSpPr>
      <p:sp>
        <p:nvSpPr>
          <p:cNvPr id="612" name="Google Shape;612;p52"/>
          <p:cNvSpPr/>
          <p:nvPr/>
        </p:nvSpPr>
        <p:spPr>
          <a:xfrm>
            <a:off x="3048" y="4293"/>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52"/>
          <p:cNvSpPr/>
          <p:nvPr/>
        </p:nvSpPr>
        <p:spPr>
          <a:xfrm>
            <a:off x="0" y="-4"/>
            <a:ext cx="4167268" cy="685800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52"/>
          <p:cNvSpPr/>
          <p:nvPr/>
        </p:nvSpPr>
        <p:spPr>
          <a:xfrm>
            <a:off x="686834" y="591344"/>
            <a:ext cx="3200400" cy="558561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rgbClr val="FFFFFF"/>
                </a:solidFill>
                <a:latin typeface="Calibri"/>
                <a:ea typeface="Calibri"/>
                <a:cs typeface="Calibri"/>
                <a:sym typeface="Calibri"/>
              </a:rPr>
              <a:t>Gestione delle persone sintomatiche </a:t>
            </a:r>
            <a:endParaRPr/>
          </a:p>
        </p:txBody>
      </p:sp>
      <p:sp>
        <p:nvSpPr>
          <p:cNvPr id="615" name="Google Shape;615;p52"/>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p52"/>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12700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127000" lvl="0" marL="0" rtl="0" algn="l">
              <a:lnSpc>
                <a:spcPct val="90000"/>
              </a:lnSpc>
              <a:spcBef>
                <a:spcPts val="1600"/>
              </a:spcBef>
              <a:spcAft>
                <a:spcPts val="0"/>
              </a:spcAft>
              <a:buClr>
                <a:schemeClr val="dk1"/>
              </a:buClr>
              <a:buSzPts val="2000"/>
              <a:buNone/>
            </a:pPr>
            <a:r>
              <a:t/>
            </a:r>
            <a:endParaRPr sz="2000">
              <a:latin typeface="Arial"/>
              <a:ea typeface="Arial"/>
              <a:cs typeface="Arial"/>
              <a:sym typeface="Arial"/>
            </a:endParaRPr>
          </a:p>
          <a:p>
            <a:pPr indent="-228600" lvl="0" marL="228600" rtl="0" algn="just">
              <a:lnSpc>
                <a:spcPct val="90000"/>
              </a:lnSpc>
              <a:spcBef>
                <a:spcPts val="1000"/>
              </a:spcBef>
              <a:spcAft>
                <a:spcPts val="0"/>
              </a:spcAft>
              <a:buClr>
                <a:schemeClr val="dk1"/>
              </a:buClr>
              <a:buSzPts val="2000"/>
              <a:buChar char="•"/>
            </a:pPr>
            <a:r>
              <a:rPr lang="en-US" sz="2000">
                <a:latin typeface="Arial"/>
                <a:ea typeface="Arial"/>
                <a:cs typeface="Arial"/>
                <a:sym typeface="Arial"/>
              </a:rPr>
              <a:t>Sono state individuate </a:t>
            </a:r>
            <a:r>
              <a:rPr b="1" lang="en-US" sz="2000">
                <a:latin typeface="Arial"/>
                <a:ea typeface="Arial"/>
                <a:cs typeface="Arial"/>
                <a:sym typeface="Arial"/>
              </a:rPr>
              <a:t>3 aule dedicate Covid</a:t>
            </a:r>
            <a:r>
              <a:rPr lang="en-US" sz="2000">
                <a:latin typeface="Arial"/>
                <a:ea typeface="Arial"/>
                <a:cs typeface="Arial"/>
                <a:sym typeface="Arial"/>
              </a:rPr>
              <a:t> (una nell’edificio A e l’altra nell’edificio B) presso la </a:t>
            </a:r>
            <a:r>
              <a:rPr b="1" lang="en-US" sz="2000">
                <a:latin typeface="Arial"/>
                <a:ea typeface="Arial"/>
                <a:cs typeface="Arial"/>
                <a:sym typeface="Arial"/>
              </a:rPr>
              <a:t>sede centrale e </a:t>
            </a:r>
            <a:r>
              <a:rPr lang="en-US" sz="2000">
                <a:latin typeface="Arial"/>
                <a:ea typeface="Arial"/>
                <a:cs typeface="Arial"/>
                <a:sym typeface="Arial"/>
              </a:rPr>
              <a:t>una</a:t>
            </a:r>
            <a:r>
              <a:rPr lang="en-US" sz="2000">
                <a:latin typeface="Arial"/>
                <a:ea typeface="Arial"/>
                <a:cs typeface="Arial"/>
                <a:sym typeface="Arial"/>
              </a:rPr>
              <a:t> presso la sede </a:t>
            </a:r>
            <a:r>
              <a:rPr b="1" lang="en-US" sz="2000">
                <a:latin typeface="Arial"/>
                <a:ea typeface="Arial"/>
                <a:cs typeface="Arial"/>
                <a:sym typeface="Arial"/>
              </a:rPr>
              <a:t>dell’Istituto G. Guarini </a:t>
            </a:r>
            <a:r>
              <a:rPr lang="en-US" sz="2000">
                <a:latin typeface="Arial"/>
                <a:ea typeface="Arial"/>
                <a:cs typeface="Arial"/>
                <a:sym typeface="Arial"/>
              </a:rPr>
              <a:t>per l’isolamento di coloro che mostrassero sintomatologia riferibile al virus in attesa del trasferimento a casa. </a:t>
            </a:r>
            <a:endParaRPr/>
          </a:p>
          <a:p>
            <a:pPr indent="-101600" lvl="0" marL="22860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228600" lvl="0" marL="228600" rtl="0" algn="just">
              <a:lnSpc>
                <a:spcPct val="90000"/>
              </a:lnSpc>
              <a:spcBef>
                <a:spcPts val="1000"/>
              </a:spcBef>
              <a:spcAft>
                <a:spcPts val="0"/>
              </a:spcAft>
              <a:buClr>
                <a:schemeClr val="dk1"/>
              </a:buClr>
              <a:buSzPts val="2000"/>
              <a:buChar char="•"/>
            </a:pPr>
            <a:r>
              <a:rPr b="1" lang="en-US" sz="2000">
                <a:latin typeface="Arial"/>
                <a:ea typeface="Arial"/>
                <a:cs typeface="Arial"/>
                <a:sym typeface="Arial"/>
              </a:rPr>
              <a:t>E’ vietato l’accesso in tali spazi per svolgere qualsiasi altro tipo di attività, anche se dovessero risultare liberi. </a:t>
            </a:r>
            <a:endParaRPr sz="2000">
              <a:latin typeface="Arial"/>
              <a:ea typeface="Arial"/>
              <a:cs typeface="Arial"/>
              <a:sym typeface="Arial"/>
            </a:endParaRPr>
          </a:p>
          <a:p>
            <a:pPr indent="-101600" lvl="0" marL="22860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p:txBody>
      </p:sp>
      <p:sp>
        <p:nvSpPr>
          <p:cNvPr id="617" name="Google Shape;617;p52"/>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RAPPORTO ISS COVID 19 – n°58/2020 - Indicazioni operative per</a:t>
            </a:r>
            <a:r>
              <a:rPr lang="en-US" sz="1100">
                <a:solidFill>
                  <a:schemeClr val="dk1"/>
                </a:solidFill>
                <a:latin typeface="Arial"/>
                <a:ea typeface="Arial"/>
                <a:cs typeface="Arial"/>
                <a:sym typeface="Arial"/>
              </a:rPr>
              <a:t> la </a:t>
            </a:r>
            <a:r>
              <a:rPr b="1" lang="en-US" sz="1100">
                <a:solidFill>
                  <a:schemeClr val="dk1"/>
                </a:solidFill>
                <a:latin typeface="Arial"/>
                <a:ea typeface="Arial"/>
                <a:cs typeface="Arial"/>
                <a:sym typeface="Arial"/>
              </a:rPr>
              <a:t>gestione di casi e focolai di</a:t>
            </a:r>
            <a:r>
              <a:rPr lang="en-US" sz="1100">
                <a:solidFill>
                  <a:schemeClr val="dk1"/>
                </a:solidFill>
                <a:latin typeface="Arial"/>
                <a:ea typeface="Arial"/>
                <a:cs typeface="Arial"/>
                <a:sym typeface="Arial"/>
              </a:rPr>
              <a:t> SARS-CoV-2 nelle scuole </a:t>
            </a:r>
            <a:r>
              <a:rPr b="1" lang="en-US" sz="1100">
                <a:solidFill>
                  <a:schemeClr val="dk1"/>
                </a:solidFill>
                <a:latin typeface="Arial"/>
                <a:ea typeface="Arial"/>
                <a:cs typeface="Arial"/>
                <a:sym typeface="Arial"/>
              </a:rPr>
              <a:t>e</a:t>
            </a:r>
            <a:r>
              <a:rPr lang="en-US" sz="1100">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1" name="Shape 621"/>
        <p:cNvGrpSpPr/>
        <p:nvPr/>
      </p:nvGrpSpPr>
      <p:grpSpPr>
        <a:xfrm>
          <a:off x="0" y="0"/>
          <a:ext cx="0" cy="0"/>
          <a:chOff x="0" y="0"/>
          <a:chExt cx="0" cy="0"/>
        </a:xfrm>
      </p:grpSpPr>
      <p:sp>
        <p:nvSpPr>
          <p:cNvPr id="622" name="Google Shape;622;p53"/>
          <p:cNvSpPr/>
          <p:nvPr/>
        </p:nvSpPr>
        <p:spPr>
          <a:xfrm>
            <a:off x="3048" y="4293"/>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3" name="Google Shape;623;p53"/>
          <p:cNvSpPr/>
          <p:nvPr/>
        </p:nvSpPr>
        <p:spPr>
          <a:xfrm>
            <a:off x="0" y="-4"/>
            <a:ext cx="4167268" cy="685800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4" name="Google Shape;624;p53"/>
          <p:cNvSpPr/>
          <p:nvPr/>
        </p:nvSpPr>
        <p:spPr>
          <a:xfrm>
            <a:off x="686834" y="591344"/>
            <a:ext cx="3200400" cy="558561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4400">
                <a:solidFill>
                  <a:srgbClr val="FFFFFF"/>
                </a:solidFill>
                <a:latin typeface="Calibri"/>
                <a:ea typeface="Calibri"/>
                <a:cs typeface="Calibri"/>
                <a:sym typeface="Calibri"/>
              </a:rPr>
              <a:t>Gestione delle persone sintomatiche </a:t>
            </a:r>
            <a:endParaRPr/>
          </a:p>
        </p:txBody>
      </p:sp>
      <p:sp>
        <p:nvSpPr>
          <p:cNvPr id="625" name="Google Shape;625;p53"/>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26" name="Google Shape;626;p53"/>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12700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127000" lvl="0" marL="0" rtl="0" algn="l">
              <a:lnSpc>
                <a:spcPct val="90000"/>
              </a:lnSpc>
              <a:spcBef>
                <a:spcPts val="1600"/>
              </a:spcBef>
              <a:spcAft>
                <a:spcPts val="0"/>
              </a:spcAft>
              <a:buClr>
                <a:schemeClr val="dk1"/>
              </a:buClr>
              <a:buSzPts val="20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lang="en-US" sz="2000">
                <a:latin typeface="Arial"/>
                <a:ea typeface="Arial"/>
                <a:cs typeface="Arial"/>
                <a:sym typeface="Arial"/>
              </a:rPr>
              <a:t>E’ stata costituita la </a:t>
            </a:r>
            <a:r>
              <a:rPr b="1" lang="en-US" sz="2000">
                <a:latin typeface="Arial"/>
                <a:ea typeface="Arial"/>
                <a:cs typeface="Arial"/>
                <a:sym typeface="Arial"/>
              </a:rPr>
              <a:t>COMMISSIONE COVID </a:t>
            </a:r>
            <a:r>
              <a:rPr lang="en-US" sz="2000">
                <a:latin typeface="Arial"/>
                <a:ea typeface="Arial"/>
                <a:cs typeface="Arial"/>
                <a:sym typeface="Arial"/>
              </a:rPr>
              <a:t>(DS, DSGA, MC, RSPP, ASPP, RLS, prof.ssa Brunazzi e prof. Ricci)</a:t>
            </a:r>
            <a:endParaRPr/>
          </a:p>
          <a:p>
            <a:pPr indent="-101600" lvl="0" marL="228600" rtl="0" algn="l">
              <a:lnSpc>
                <a:spcPct val="90000"/>
              </a:lnSpc>
              <a:spcBef>
                <a:spcPts val="1000"/>
              </a:spcBef>
              <a:spcAft>
                <a:spcPts val="0"/>
              </a:spcAft>
              <a:buClr>
                <a:schemeClr val="dk1"/>
              </a:buClr>
              <a:buSzPts val="2000"/>
              <a:buNone/>
            </a:pPr>
            <a:r>
              <a:t/>
            </a:r>
            <a:endParaRPr b="1"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rPr lang="en-US" sz="2000">
                <a:latin typeface="Arial"/>
                <a:ea typeface="Arial"/>
                <a:cs typeface="Arial"/>
                <a:sym typeface="Arial"/>
              </a:rPr>
              <a:t>E’ stato individuato il referente e sostituto Covid-19: </a:t>
            </a:r>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Referente Covid – Raffaella Di Iorio</a:t>
            </a:r>
            <a:endParaRPr sz="1800">
              <a:latin typeface="Arial"/>
              <a:ea typeface="Arial"/>
              <a:cs typeface="Arial"/>
              <a:sym typeface="Arial"/>
            </a:endParaRPr>
          </a:p>
          <a:p>
            <a:pPr indent="0" lvl="1" marL="457200" rtl="0" algn="l">
              <a:lnSpc>
                <a:spcPct val="90000"/>
              </a:lnSpc>
              <a:spcBef>
                <a:spcPts val="500"/>
              </a:spcBef>
              <a:spcAft>
                <a:spcPts val="0"/>
              </a:spcAft>
              <a:buClr>
                <a:schemeClr val="dk1"/>
              </a:buClr>
              <a:buSzPts val="1800"/>
              <a:buNone/>
            </a:pPr>
            <a:r>
              <a:t/>
            </a:r>
            <a:endParaRPr sz="1800">
              <a:latin typeface="Arial"/>
              <a:ea typeface="Arial"/>
              <a:cs typeface="Arial"/>
              <a:sym typeface="Arial"/>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Sostituto referente Covid – Brunella Piemontese</a:t>
            </a:r>
            <a:endParaRPr sz="1800">
              <a:latin typeface="Arial"/>
              <a:ea typeface="Arial"/>
              <a:cs typeface="Arial"/>
              <a:sym typeface="Arial"/>
            </a:endParaRPr>
          </a:p>
          <a:p>
            <a:pPr indent="-114300" lvl="1" marL="685800" rtl="0" algn="l">
              <a:lnSpc>
                <a:spcPct val="90000"/>
              </a:lnSpc>
              <a:spcBef>
                <a:spcPts val="500"/>
              </a:spcBef>
              <a:spcAft>
                <a:spcPts val="0"/>
              </a:spcAft>
              <a:buClr>
                <a:schemeClr val="dk1"/>
              </a:buClr>
              <a:buSzPts val="1800"/>
              <a:buNone/>
            </a:pPr>
            <a:r>
              <a:t/>
            </a:r>
            <a:endParaRPr sz="1800">
              <a:latin typeface="Arial"/>
              <a:ea typeface="Arial"/>
              <a:cs typeface="Arial"/>
              <a:sym typeface="Arial"/>
            </a:endParaRPr>
          </a:p>
          <a:p>
            <a:pPr indent="0" lvl="1" marL="457200" rtl="0" algn="l">
              <a:lnSpc>
                <a:spcPct val="90000"/>
              </a:lnSpc>
              <a:spcBef>
                <a:spcPts val="500"/>
              </a:spcBef>
              <a:spcAft>
                <a:spcPts val="0"/>
              </a:spcAft>
              <a:buClr>
                <a:schemeClr val="dk1"/>
              </a:buClr>
              <a:buSzPts val="1800"/>
              <a:buNone/>
            </a:pPr>
            <a:r>
              <a:rPr lang="en-US" sz="1800">
                <a:latin typeface="Arial"/>
                <a:ea typeface="Arial"/>
                <a:cs typeface="Arial"/>
                <a:sym typeface="Arial"/>
              </a:rPr>
              <a:t>Mail: </a:t>
            </a:r>
            <a:r>
              <a:rPr lang="en-US" sz="1800" u="sng">
                <a:solidFill>
                  <a:schemeClr val="hlink"/>
                </a:solidFill>
                <a:latin typeface="Arial"/>
                <a:ea typeface="Arial"/>
                <a:cs typeface="Arial"/>
                <a:sym typeface="Arial"/>
                <a:hlinkClick r:id="rId3"/>
              </a:rPr>
              <a:t>referente.covid@cattaneodeledda.edu.it</a:t>
            </a:r>
            <a:endParaRPr sz="1800">
              <a:latin typeface="Arial"/>
              <a:ea typeface="Arial"/>
              <a:cs typeface="Arial"/>
              <a:sym typeface="Arial"/>
            </a:endParaRPr>
          </a:p>
          <a:p>
            <a:pPr indent="0" lvl="1" marL="457200" rtl="0" algn="l">
              <a:lnSpc>
                <a:spcPct val="90000"/>
              </a:lnSpc>
              <a:spcBef>
                <a:spcPts val="500"/>
              </a:spcBef>
              <a:spcAft>
                <a:spcPts val="0"/>
              </a:spcAft>
              <a:buClr>
                <a:schemeClr val="dk1"/>
              </a:buClr>
              <a:buSzPts val="1800"/>
              <a:buNone/>
            </a:pPr>
            <a:r>
              <a:t/>
            </a:r>
            <a:endParaRPr sz="1800">
              <a:latin typeface="Arial"/>
              <a:ea typeface="Arial"/>
              <a:cs typeface="Arial"/>
              <a:sym typeface="Arial"/>
            </a:endParaRPr>
          </a:p>
        </p:txBody>
      </p:sp>
      <p:sp>
        <p:nvSpPr>
          <p:cNvPr id="627" name="Google Shape;627;p53"/>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RAPPORTO ISS COVID 19 – n°58/2020 - Indicazioni operative per</a:t>
            </a:r>
            <a:r>
              <a:rPr lang="en-US" sz="1100">
                <a:solidFill>
                  <a:schemeClr val="dk1"/>
                </a:solidFill>
                <a:latin typeface="Arial"/>
                <a:ea typeface="Arial"/>
                <a:cs typeface="Arial"/>
                <a:sym typeface="Arial"/>
              </a:rPr>
              <a:t> la </a:t>
            </a:r>
            <a:r>
              <a:rPr b="1" lang="en-US" sz="1100">
                <a:solidFill>
                  <a:schemeClr val="dk1"/>
                </a:solidFill>
                <a:latin typeface="Arial"/>
                <a:ea typeface="Arial"/>
                <a:cs typeface="Arial"/>
                <a:sym typeface="Arial"/>
              </a:rPr>
              <a:t>gestione di casi e focolai di</a:t>
            </a:r>
            <a:r>
              <a:rPr lang="en-US" sz="1100">
                <a:solidFill>
                  <a:schemeClr val="dk1"/>
                </a:solidFill>
                <a:latin typeface="Arial"/>
                <a:ea typeface="Arial"/>
                <a:cs typeface="Arial"/>
                <a:sym typeface="Arial"/>
              </a:rPr>
              <a:t> SARS-CoV-2 nelle scuole </a:t>
            </a:r>
            <a:r>
              <a:rPr b="1" lang="en-US" sz="1100">
                <a:solidFill>
                  <a:schemeClr val="dk1"/>
                </a:solidFill>
                <a:latin typeface="Arial"/>
                <a:ea typeface="Arial"/>
                <a:cs typeface="Arial"/>
                <a:sym typeface="Arial"/>
              </a:rPr>
              <a:t>e</a:t>
            </a:r>
            <a:r>
              <a:rPr lang="en-US" sz="1100">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1" name="Shape 631"/>
        <p:cNvGrpSpPr/>
        <p:nvPr/>
      </p:nvGrpSpPr>
      <p:grpSpPr>
        <a:xfrm>
          <a:off x="0" y="0"/>
          <a:ext cx="0" cy="0"/>
          <a:chOff x="0" y="0"/>
          <a:chExt cx="0" cy="0"/>
        </a:xfrm>
      </p:grpSpPr>
      <p:sp>
        <p:nvSpPr>
          <p:cNvPr id="632" name="Google Shape;632;p5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3" name="Google Shape;633;p54"/>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4" name="Google Shape;634;p54"/>
          <p:cNvSpPr/>
          <p:nvPr/>
        </p:nvSpPr>
        <p:spPr>
          <a:xfrm>
            <a:off x="686834" y="1153572"/>
            <a:ext cx="2686561" cy="4461163"/>
          </a:xfrm>
          <a:prstGeom prst="rect">
            <a:avLst/>
          </a:prstGeom>
          <a:noFill/>
          <a:ln>
            <a:noFill/>
          </a:ln>
        </p:spPr>
        <p:txBody>
          <a:bodyPr anchorCtr="0" anchor="ctr" bIns="45700" lIns="91425" spcFirstLastPara="1" rIns="91425" wrap="square" tIns="45700">
            <a:normAutofit/>
          </a:bodyPr>
          <a:lstStyle/>
          <a:p>
            <a:pPr indent="-514350" lvl="0" marL="514350" marR="0" rtl="0" algn="l">
              <a:lnSpc>
                <a:spcPct val="70000"/>
              </a:lnSpc>
              <a:spcBef>
                <a:spcPts val="0"/>
              </a:spcBef>
              <a:spcAft>
                <a:spcPts val="0"/>
              </a:spcAft>
              <a:buClr>
                <a:srgbClr val="FFFFFF"/>
              </a:buClr>
              <a:buSzPts val="2550"/>
              <a:buFont typeface="Calibri"/>
              <a:buAutoNum type="arabicPeriod"/>
            </a:pPr>
            <a:r>
              <a:rPr b="1" lang="en-US" sz="2550">
                <a:solidFill>
                  <a:srgbClr val="FFFFFF"/>
                </a:solidFill>
                <a:latin typeface="Calibri"/>
                <a:ea typeface="Calibri"/>
                <a:cs typeface="Calibri"/>
                <a:sym typeface="Calibri"/>
              </a:rPr>
              <a:t>NEL CASO IN CUI UN ALUNNO PRESENTI UN AUMENTO DELLA TEMPERATURA CORPOREA AL DI SOPRA DI 37,5°C O UN SINTOMO COMPATIBILE CON COVID-19, IN AMBITO SCOLASTICO</a:t>
            </a:r>
            <a:endParaRPr/>
          </a:p>
          <a:p>
            <a:pPr indent="-363220" lvl="0" marL="514350" marR="0" rtl="0" algn="l">
              <a:lnSpc>
                <a:spcPct val="70000"/>
              </a:lnSpc>
              <a:spcBef>
                <a:spcPts val="600"/>
              </a:spcBef>
              <a:spcAft>
                <a:spcPts val="0"/>
              </a:spcAft>
              <a:buClr>
                <a:schemeClr val="dk1"/>
              </a:buClr>
              <a:buSzPts val="2380"/>
              <a:buFont typeface="Calibri"/>
              <a:buNone/>
            </a:pPr>
            <a:r>
              <a:t/>
            </a:r>
            <a:endParaRPr sz="2380">
              <a:solidFill>
                <a:srgbClr val="FFFFFF"/>
              </a:solidFill>
              <a:latin typeface="Calibri"/>
              <a:ea typeface="Calibri"/>
              <a:cs typeface="Calibri"/>
              <a:sym typeface="Calibri"/>
            </a:endParaRPr>
          </a:p>
        </p:txBody>
      </p:sp>
      <p:sp>
        <p:nvSpPr>
          <p:cNvPr id="635" name="Google Shape;635;p54"/>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36" name="Google Shape;636;p54"/>
          <p:cNvSpPr txBox="1"/>
          <p:nvPr>
            <p:ph idx="1" type="body"/>
          </p:nvPr>
        </p:nvSpPr>
        <p:spPr>
          <a:xfrm>
            <a:off x="4410238" y="700135"/>
            <a:ext cx="6906491" cy="5593422"/>
          </a:xfrm>
          <a:prstGeom prst="rect">
            <a:avLst/>
          </a:prstGeom>
          <a:noFill/>
          <a:ln>
            <a:noFill/>
          </a:ln>
        </p:spPr>
        <p:txBody>
          <a:bodyPr anchorCtr="0" anchor="ctr"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1000"/>
              <a:buFont typeface="Noto Sans Symbols"/>
              <a:buChar char="⮚"/>
            </a:pPr>
            <a:r>
              <a:rPr lang="en-US" sz="2000"/>
              <a:t>L’operatore scolastico che viene a conoscenza di un alunno sintomatico deve </a:t>
            </a:r>
            <a:r>
              <a:rPr b="1" lang="en-US" sz="2000"/>
              <a:t>avvisare il referente scolastico per COVID-19 </a:t>
            </a:r>
            <a:r>
              <a:rPr lang="en-US" sz="2000"/>
              <a:t>il quale deve telefonare immediatamente ai genitori/tutore legale. </a:t>
            </a:r>
            <a:endParaRPr/>
          </a:p>
          <a:p>
            <a:pPr indent="-228600" lvl="0" marL="228600" rtl="0" algn="just">
              <a:lnSpc>
                <a:spcPct val="90000"/>
              </a:lnSpc>
              <a:spcBef>
                <a:spcPts val="1000"/>
              </a:spcBef>
              <a:spcAft>
                <a:spcPts val="0"/>
              </a:spcAft>
              <a:buClr>
                <a:schemeClr val="dk1"/>
              </a:buClr>
              <a:buSzPts val="1000"/>
              <a:buFont typeface="Noto Sans Symbols"/>
              <a:buChar char="⮚"/>
            </a:pPr>
            <a:r>
              <a:rPr lang="en-US" sz="2000"/>
              <a:t>Ospitare l’alunno (con la mascherina, se la tollera) in una stanza dedicata (aula Covid).</a:t>
            </a:r>
            <a:endParaRPr/>
          </a:p>
          <a:p>
            <a:pPr indent="-228600" lvl="0" marL="228600" rtl="0" algn="just">
              <a:lnSpc>
                <a:spcPct val="90000"/>
              </a:lnSpc>
              <a:spcBef>
                <a:spcPts val="1000"/>
              </a:spcBef>
              <a:spcAft>
                <a:spcPts val="0"/>
              </a:spcAft>
              <a:buClr>
                <a:schemeClr val="dk1"/>
              </a:buClr>
              <a:buSzPts val="2000"/>
              <a:buFont typeface="Noto Sans Symbols"/>
              <a:buChar char="⮚"/>
            </a:pPr>
            <a:r>
              <a:rPr lang="en-US" sz="2000"/>
              <a:t>Un  </a:t>
            </a:r>
            <a:r>
              <a:rPr b="1" lang="en-US" sz="2000"/>
              <a:t>minore non deve essere lasciato da solo ma in compagnia di un adulto </a:t>
            </a:r>
            <a:r>
              <a:rPr lang="en-US" sz="2000"/>
              <a:t>che dovrà mantenere, ove possibile, il </a:t>
            </a:r>
            <a:r>
              <a:rPr b="1" lang="en-US" sz="2000"/>
              <a:t>distanziamento fisico di almeno un metro e la mascherina</a:t>
            </a:r>
            <a:r>
              <a:rPr lang="en-US" sz="2000"/>
              <a:t> chirurgica fino a quando l’alunno non sarà affidato a un genitore/tutore legale che dovranno contattare il PLS/MMG per la valutazione clinica (triage telefonico) del caso</a:t>
            </a:r>
            <a:endParaRPr sz="2000"/>
          </a:p>
          <a:p>
            <a:pPr indent="-228600" lvl="0" marL="228600" rtl="0" algn="just">
              <a:lnSpc>
                <a:spcPct val="90000"/>
              </a:lnSpc>
              <a:spcBef>
                <a:spcPts val="1000"/>
              </a:spcBef>
              <a:spcAft>
                <a:spcPts val="0"/>
              </a:spcAft>
              <a:buClr>
                <a:schemeClr val="dk1"/>
              </a:buClr>
              <a:buSzPts val="2000"/>
              <a:buFont typeface="Noto Sans Symbols"/>
              <a:buChar char="⮚"/>
            </a:pPr>
            <a:r>
              <a:rPr b="1" lang="en-US" sz="2000"/>
              <a:t>Pulire e disinfettare le superfici della stanza </a:t>
            </a:r>
            <a:r>
              <a:rPr lang="en-US" sz="2000"/>
              <a:t>o area di isolamento </a:t>
            </a:r>
            <a:r>
              <a:rPr b="1" lang="en-US" sz="2000"/>
              <a:t>dopo che l’alunno sintomatico è tornato a casa.</a:t>
            </a:r>
            <a:endParaRPr sz="2000"/>
          </a:p>
        </p:txBody>
      </p:sp>
      <p:sp>
        <p:nvSpPr>
          <p:cNvPr id="637" name="Google Shape;637;p54"/>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RAPPORTO ISS COVID 19 – n°58/2020 - Indicazioni operative per</a:t>
            </a:r>
            <a:r>
              <a:rPr lang="en-US" sz="1100">
                <a:solidFill>
                  <a:schemeClr val="dk1"/>
                </a:solidFill>
                <a:latin typeface="Arial"/>
                <a:ea typeface="Arial"/>
                <a:cs typeface="Arial"/>
                <a:sym typeface="Arial"/>
              </a:rPr>
              <a:t> la </a:t>
            </a:r>
            <a:r>
              <a:rPr b="1" lang="en-US" sz="1100">
                <a:solidFill>
                  <a:schemeClr val="dk1"/>
                </a:solidFill>
                <a:latin typeface="Arial"/>
                <a:ea typeface="Arial"/>
                <a:cs typeface="Arial"/>
                <a:sym typeface="Arial"/>
              </a:rPr>
              <a:t>gestione di casi e focolai di</a:t>
            </a:r>
            <a:r>
              <a:rPr lang="en-US" sz="1100">
                <a:solidFill>
                  <a:schemeClr val="dk1"/>
                </a:solidFill>
                <a:latin typeface="Arial"/>
                <a:ea typeface="Arial"/>
                <a:cs typeface="Arial"/>
                <a:sym typeface="Arial"/>
              </a:rPr>
              <a:t> SARS-CoV-2 nelle scuole </a:t>
            </a:r>
            <a:r>
              <a:rPr b="1" lang="en-US" sz="1100">
                <a:solidFill>
                  <a:schemeClr val="dk1"/>
                </a:solidFill>
                <a:latin typeface="Arial"/>
                <a:ea typeface="Arial"/>
                <a:cs typeface="Arial"/>
                <a:sym typeface="Arial"/>
              </a:rPr>
              <a:t>e</a:t>
            </a:r>
            <a:r>
              <a:rPr lang="en-US" sz="1100">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1" name="Shape 641"/>
        <p:cNvGrpSpPr/>
        <p:nvPr/>
      </p:nvGrpSpPr>
      <p:grpSpPr>
        <a:xfrm>
          <a:off x="0" y="0"/>
          <a:ext cx="0" cy="0"/>
          <a:chOff x="0" y="0"/>
          <a:chExt cx="0" cy="0"/>
        </a:xfrm>
      </p:grpSpPr>
      <p:sp>
        <p:nvSpPr>
          <p:cNvPr id="642" name="Google Shape;642;p55"/>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p55"/>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55"/>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55"/>
          <p:cNvSpPr txBox="1"/>
          <p:nvPr>
            <p:ph idx="1" type="body"/>
          </p:nvPr>
        </p:nvSpPr>
        <p:spPr>
          <a:xfrm>
            <a:off x="4571484" y="1902644"/>
            <a:ext cx="6906491" cy="2288357"/>
          </a:xfrm>
          <a:prstGeom prst="rect">
            <a:avLst/>
          </a:prstGeom>
          <a:noFill/>
          <a:ln>
            <a:noFill/>
          </a:ln>
        </p:spPr>
        <p:txBody>
          <a:bodyPr anchorCtr="0" anchor="ctr"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45045"/>
              <a:buFont typeface="Noto Sans Symbols"/>
              <a:buChar char="⮚"/>
            </a:pPr>
            <a:r>
              <a:rPr lang="en-US" sz="2400">
                <a:latin typeface="Arial"/>
                <a:ea typeface="Arial"/>
                <a:cs typeface="Arial"/>
                <a:sym typeface="Arial"/>
              </a:rPr>
              <a:t>L'alunno deve restare a casa.</a:t>
            </a:r>
            <a:endParaRPr/>
          </a:p>
          <a:p>
            <a:pPr indent="0" lvl="0" marL="0" rtl="0" algn="l">
              <a:lnSpc>
                <a:spcPct val="90000"/>
              </a:lnSpc>
              <a:spcBef>
                <a:spcPts val="1000"/>
              </a:spcBef>
              <a:spcAft>
                <a:spcPts val="0"/>
              </a:spcAft>
              <a:buClr>
                <a:schemeClr val="dk1"/>
              </a:buClr>
              <a:buSzPct val="45045"/>
              <a:buNone/>
            </a:pPr>
            <a:r>
              <a:rPr lang="en-US" sz="2400">
                <a:latin typeface="Arial"/>
                <a:ea typeface="Arial"/>
                <a:cs typeface="Arial"/>
                <a:sym typeface="Arial"/>
              </a:rPr>
              <a:t> </a:t>
            </a:r>
            <a:endParaRPr/>
          </a:p>
          <a:p>
            <a:pPr indent="-228600" lvl="0" marL="228600" rtl="0" algn="l">
              <a:lnSpc>
                <a:spcPct val="90000"/>
              </a:lnSpc>
              <a:spcBef>
                <a:spcPts val="1000"/>
              </a:spcBef>
              <a:spcAft>
                <a:spcPts val="0"/>
              </a:spcAft>
              <a:buClr>
                <a:schemeClr val="dk1"/>
              </a:buClr>
              <a:buSzPct val="45045"/>
              <a:buFont typeface="Noto Sans Symbols"/>
              <a:buChar char="⮚"/>
            </a:pPr>
            <a:r>
              <a:rPr lang="en-US" sz="2400">
                <a:latin typeface="Arial"/>
                <a:ea typeface="Arial"/>
                <a:cs typeface="Arial"/>
                <a:sym typeface="Arial"/>
              </a:rPr>
              <a:t>I genitori devono informare il PLS (Pediatra di libera scelta) o il MMG (Medico di medicina generale)</a:t>
            </a:r>
            <a:endParaRPr/>
          </a:p>
          <a:p>
            <a:pPr indent="-165100" lvl="0" marL="228600" rtl="0" algn="l">
              <a:lnSpc>
                <a:spcPct val="90000"/>
              </a:lnSpc>
              <a:spcBef>
                <a:spcPts val="1000"/>
              </a:spcBef>
              <a:spcAft>
                <a:spcPts val="0"/>
              </a:spcAft>
              <a:buClr>
                <a:schemeClr val="dk1"/>
              </a:buClr>
              <a:buSzPct val="45045"/>
              <a:buFont typeface="Noto Sans Symbols"/>
              <a:buNone/>
            </a:pPr>
            <a:r>
              <a:t/>
            </a:r>
            <a:endParaRPr sz="2400">
              <a:latin typeface="Arial"/>
              <a:ea typeface="Arial"/>
              <a:cs typeface="Arial"/>
              <a:sym typeface="Arial"/>
            </a:endParaRPr>
          </a:p>
          <a:p>
            <a:pPr indent="-228600" lvl="0" marL="228600" rtl="0" algn="l">
              <a:lnSpc>
                <a:spcPct val="90000"/>
              </a:lnSpc>
              <a:spcBef>
                <a:spcPts val="1000"/>
              </a:spcBef>
              <a:spcAft>
                <a:spcPts val="0"/>
              </a:spcAft>
              <a:buClr>
                <a:schemeClr val="dk1"/>
              </a:buClr>
              <a:buSzPct val="45045"/>
              <a:buFont typeface="Noto Sans Symbols"/>
              <a:buChar char="⮚"/>
            </a:pPr>
            <a:r>
              <a:rPr lang="en-US" sz="2400">
                <a:latin typeface="Arial"/>
                <a:ea typeface="Arial"/>
                <a:cs typeface="Arial"/>
                <a:sym typeface="Arial"/>
              </a:rPr>
              <a:t>I genitori dello studente devono comunicare l’assenza scolastica per motivi di salute. </a:t>
            </a:r>
            <a:endParaRPr/>
          </a:p>
        </p:txBody>
      </p:sp>
      <p:sp>
        <p:nvSpPr>
          <p:cNvPr id="646" name="Google Shape;646;p55"/>
          <p:cNvSpPr/>
          <p:nvPr/>
        </p:nvSpPr>
        <p:spPr>
          <a:xfrm>
            <a:off x="686834" y="1153572"/>
            <a:ext cx="2686561" cy="4461163"/>
          </a:xfrm>
          <a:prstGeom prst="rect">
            <a:avLst/>
          </a:prstGeom>
          <a:noFill/>
          <a:ln>
            <a:noFill/>
          </a:ln>
        </p:spPr>
        <p:txBody>
          <a:bodyPr anchorCtr="0" anchor="ctr" bIns="45700" lIns="91425" spcFirstLastPara="1" rIns="91425" wrap="square" tIns="45700">
            <a:normAutofit/>
          </a:bodyPr>
          <a:lstStyle/>
          <a:p>
            <a:pPr indent="0" lvl="0" marL="0" marR="0" rtl="0" algn="l">
              <a:lnSpc>
                <a:spcPct val="70000"/>
              </a:lnSpc>
              <a:spcBef>
                <a:spcPts val="0"/>
              </a:spcBef>
              <a:spcAft>
                <a:spcPts val="0"/>
              </a:spcAft>
              <a:buNone/>
            </a:pPr>
            <a:r>
              <a:rPr b="1" lang="en-US" sz="2750">
                <a:solidFill>
                  <a:srgbClr val="FFFFFF"/>
                </a:solidFill>
                <a:latin typeface="Calibri"/>
                <a:ea typeface="Calibri"/>
                <a:cs typeface="Calibri"/>
                <a:sym typeface="Calibri"/>
              </a:rPr>
              <a:t>2. NEL CASO IN CUI UN ALUNNO PRESENTI UN AUMENTO DELLA TEMPERATURA CORPOREA AL DI SOPRA DI 37,5°C O UN SINTOMO COMPATIBILE CON COVID-19, PRESSO IL PROPRIO DOMICILIO</a:t>
            </a:r>
            <a:endParaRPr/>
          </a:p>
          <a:p>
            <a:pPr indent="0" lvl="0" marL="0" marR="0" rtl="0" algn="l">
              <a:lnSpc>
                <a:spcPct val="70000"/>
              </a:lnSpc>
              <a:spcBef>
                <a:spcPts val="600"/>
              </a:spcBef>
              <a:spcAft>
                <a:spcPts val="0"/>
              </a:spcAft>
              <a:buNone/>
            </a:pPr>
            <a:r>
              <a:t/>
            </a:r>
            <a:endParaRPr sz="1750">
              <a:solidFill>
                <a:srgbClr val="FFFFFF"/>
              </a:solidFill>
              <a:latin typeface="Calibri"/>
              <a:ea typeface="Calibri"/>
              <a:cs typeface="Calibri"/>
              <a:sym typeface="Calibri"/>
            </a:endParaRPr>
          </a:p>
        </p:txBody>
      </p:sp>
      <p:sp>
        <p:nvSpPr>
          <p:cNvPr id="647" name="Google Shape;647;p55"/>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RAPPORTO ISS COVID 19 – n°58/2020 - Indicazioni operative per</a:t>
            </a:r>
            <a:r>
              <a:rPr lang="en-US" sz="1100">
                <a:solidFill>
                  <a:schemeClr val="dk1"/>
                </a:solidFill>
                <a:latin typeface="Arial"/>
                <a:ea typeface="Arial"/>
                <a:cs typeface="Arial"/>
                <a:sym typeface="Arial"/>
              </a:rPr>
              <a:t> la </a:t>
            </a:r>
            <a:r>
              <a:rPr b="1" lang="en-US" sz="1100">
                <a:solidFill>
                  <a:schemeClr val="dk1"/>
                </a:solidFill>
                <a:latin typeface="Arial"/>
                <a:ea typeface="Arial"/>
                <a:cs typeface="Arial"/>
                <a:sym typeface="Arial"/>
              </a:rPr>
              <a:t>gestione di casi e focolai di</a:t>
            </a:r>
            <a:r>
              <a:rPr lang="en-US" sz="1100">
                <a:solidFill>
                  <a:schemeClr val="dk1"/>
                </a:solidFill>
                <a:latin typeface="Arial"/>
                <a:ea typeface="Arial"/>
                <a:cs typeface="Arial"/>
                <a:sym typeface="Arial"/>
              </a:rPr>
              <a:t> SARS-CoV-2 nelle scuole </a:t>
            </a:r>
            <a:r>
              <a:rPr b="1" lang="en-US" sz="1100">
                <a:solidFill>
                  <a:schemeClr val="dk1"/>
                </a:solidFill>
                <a:latin typeface="Arial"/>
                <a:ea typeface="Arial"/>
                <a:cs typeface="Arial"/>
                <a:sym typeface="Arial"/>
              </a:rPr>
              <a:t>e</a:t>
            </a:r>
            <a:r>
              <a:rPr lang="en-US" sz="1100">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1" name="Shape 651"/>
        <p:cNvGrpSpPr/>
        <p:nvPr/>
      </p:nvGrpSpPr>
      <p:grpSpPr>
        <a:xfrm>
          <a:off x="0" y="0"/>
          <a:ext cx="0" cy="0"/>
          <a:chOff x="0" y="0"/>
          <a:chExt cx="0" cy="0"/>
        </a:xfrm>
      </p:grpSpPr>
      <p:sp>
        <p:nvSpPr>
          <p:cNvPr id="652" name="Google Shape;652;p56"/>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56"/>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56"/>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56"/>
          <p:cNvSpPr/>
          <p:nvPr/>
        </p:nvSpPr>
        <p:spPr>
          <a:xfrm>
            <a:off x="686834" y="1153572"/>
            <a:ext cx="2686561" cy="4461163"/>
          </a:xfrm>
          <a:prstGeom prst="rect">
            <a:avLst/>
          </a:prstGeom>
          <a:noFill/>
          <a:ln>
            <a:noFill/>
          </a:ln>
        </p:spPr>
        <p:txBody>
          <a:bodyPr anchorCtr="0" anchor="ctr" bIns="45700" lIns="91425" spcFirstLastPara="1" rIns="91425" wrap="square" tIns="45700">
            <a:normAutofit/>
          </a:bodyPr>
          <a:lstStyle/>
          <a:p>
            <a:pPr indent="0" lvl="0" marL="0" marR="0" rtl="0" algn="l">
              <a:lnSpc>
                <a:spcPct val="70000"/>
              </a:lnSpc>
              <a:spcBef>
                <a:spcPts val="0"/>
              </a:spcBef>
              <a:spcAft>
                <a:spcPts val="0"/>
              </a:spcAft>
              <a:buNone/>
            </a:pPr>
            <a:r>
              <a:rPr b="1" lang="en-US" sz="2590">
                <a:solidFill>
                  <a:srgbClr val="FFFFFF"/>
                </a:solidFill>
                <a:latin typeface="Calibri"/>
                <a:ea typeface="Calibri"/>
                <a:cs typeface="Calibri"/>
                <a:sym typeface="Calibri"/>
              </a:rPr>
              <a:t>NEL CASO IN CUI UN OPERATORE SCOLASTICO PRESENTI UN AUMENTO DELLA TEMPERATURA CORPOREA AL DI SOPRA DI 37,5°C O UN SINTOMO COMPATIBILE CON COVID-19, IN AMBITO SCOLASTICO</a:t>
            </a:r>
            <a:endParaRPr/>
          </a:p>
          <a:p>
            <a:pPr indent="0" lvl="0" marL="0" marR="0" rtl="0" algn="l">
              <a:lnSpc>
                <a:spcPct val="70000"/>
              </a:lnSpc>
              <a:spcBef>
                <a:spcPts val="600"/>
              </a:spcBef>
              <a:spcAft>
                <a:spcPts val="0"/>
              </a:spcAft>
              <a:buNone/>
            </a:pPr>
            <a:r>
              <a:t/>
            </a:r>
            <a:endParaRPr b="1" sz="2590">
              <a:solidFill>
                <a:srgbClr val="FFFFFF"/>
              </a:solidFill>
              <a:latin typeface="Calibri"/>
              <a:ea typeface="Calibri"/>
              <a:cs typeface="Calibri"/>
              <a:sym typeface="Calibri"/>
            </a:endParaRPr>
          </a:p>
        </p:txBody>
      </p:sp>
      <p:sp>
        <p:nvSpPr>
          <p:cNvPr id="656" name="Google Shape;656;p56"/>
          <p:cNvSpPr txBox="1"/>
          <p:nvPr/>
        </p:nvSpPr>
        <p:spPr>
          <a:xfrm>
            <a:off x="4515856" y="1834762"/>
            <a:ext cx="6989310" cy="377997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000"/>
              <a:buFont typeface="Arial"/>
              <a:buNone/>
            </a:pPr>
            <a:r>
              <a:t/>
            </a:r>
            <a:endParaRPr sz="1800">
              <a:solidFill>
                <a:schemeClr val="dk1"/>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000"/>
              <a:buFont typeface="Arial"/>
              <a:buNone/>
            </a:pPr>
            <a:r>
              <a:t/>
            </a:r>
            <a:endParaRPr sz="1800">
              <a:solidFill>
                <a:schemeClr val="dk1"/>
              </a:solidFill>
              <a:latin typeface="Arial"/>
              <a:ea typeface="Arial"/>
              <a:cs typeface="Arial"/>
              <a:sym typeface="Arial"/>
            </a:endParaRPr>
          </a:p>
          <a:p>
            <a:pPr indent="0" lvl="0" marL="0" marR="0" rtl="0" algn="just">
              <a:lnSpc>
                <a:spcPct val="100000"/>
              </a:lnSpc>
              <a:spcBef>
                <a:spcPts val="1000"/>
              </a:spcBef>
              <a:spcAft>
                <a:spcPts val="0"/>
              </a:spcAft>
              <a:buClr>
                <a:schemeClr val="dk1"/>
              </a:buClr>
              <a:buSzPts val="1000"/>
              <a:buFont typeface="Arial"/>
              <a:buNone/>
            </a:pPr>
            <a:r>
              <a:rPr lang="en-US" sz="1800">
                <a:solidFill>
                  <a:schemeClr val="dk1"/>
                </a:solidFill>
                <a:latin typeface="Arial"/>
                <a:ea typeface="Arial"/>
                <a:cs typeface="Arial"/>
                <a:sym typeface="Arial"/>
              </a:rPr>
              <a:t>Assicurarsi che l’</a:t>
            </a:r>
            <a:r>
              <a:rPr b="1" lang="en-US" sz="1800">
                <a:solidFill>
                  <a:schemeClr val="dk1"/>
                </a:solidFill>
                <a:latin typeface="Arial"/>
                <a:ea typeface="Arial"/>
                <a:cs typeface="Arial"/>
                <a:sym typeface="Arial"/>
              </a:rPr>
              <a:t>operatore scolastico indossi, come già previsto, una mascherina chirurgica; invitare ad allontanarsi dalla struttura, rientrando al proprio domicilio</a:t>
            </a:r>
            <a:r>
              <a:rPr lang="en-US" sz="1800">
                <a:solidFill>
                  <a:schemeClr val="dk1"/>
                </a:solidFill>
                <a:latin typeface="Arial"/>
                <a:ea typeface="Arial"/>
                <a:cs typeface="Arial"/>
                <a:sym typeface="Arial"/>
              </a:rPr>
              <a:t> e contattando il proprio MMG per la valutazione clinica necessaria. Il Medico curante valuterà l’eventuale prescrizione del test diagnostico. </a:t>
            </a:r>
            <a:endParaRPr/>
          </a:p>
          <a:p>
            <a:pPr indent="0" lvl="0" marL="0" marR="0" rtl="0" algn="l">
              <a:lnSpc>
                <a:spcPct val="90000"/>
              </a:lnSpc>
              <a:spcBef>
                <a:spcPts val="10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657" name="Google Shape;657;p56"/>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RAPPORTO ISS COVID 19 – n°58/2020 - Indicazioni operative per</a:t>
            </a:r>
            <a:r>
              <a:rPr lang="en-US" sz="1100">
                <a:solidFill>
                  <a:schemeClr val="dk1"/>
                </a:solidFill>
                <a:latin typeface="Arial"/>
                <a:ea typeface="Arial"/>
                <a:cs typeface="Arial"/>
                <a:sym typeface="Arial"/>
              </a:rPr>
              <a:t> la </a:t>
            </a:r>
            <a:r>
              <a:rPr b="1" lang="en-US" sz="1100">
                <a:solidFill>
                  <a:schemeClr val="dk1"/>
                </a:solidFill>
                <a:latin typeface="Arial"/>
                <a:ea typeface="Arial"/>
                <a:cs typeface="Arial"/>
                <a:sym typeface="Arial"/>
              </a:rPr>
              <a:t>gestione di casi e focolai di</a:t>
            </a:r>
            <a:r>
              <a:rPr lang="en-US" sz="1100">
                <a:solidFill>
                  <a:schemeClr val="dk1"/>
                </a:solidFill>
                <a:latin typeface="Arial"/>
                <a:ea typeface="Arial"/>
                <a:cs typeface="Arial"/>
                <a:sym typeface="Arial"/>
              </a:rPr>
              <a:t> SARS-CoV-2 nelle scuole </a:t>
            </a:r>
            <a:r>
              <a:rPr b="1" lang="en-US" sz="1100">
                <a:solidFill>
                  <a:schemeClr val="dk1"/>
                </a:solidFill>
                <a:latin typeface="Arial"/>
                <a:ea typeface="Arial"/>
                <a:cs typeface="Arial"/>
                <a:sym typeface="Arial"/>
              </a:rPr>
              <a:t>e</a:t>
            </a:r>
            <a:r>
              <a:rPr lang="en-US" sz="1100">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1" name="Shape 661"/>
        <p:cNvGrpSpPr/>
        <p:nvPr/>
      </p:nvGrpSpPr>
      <p:grpSpPr>
        <a:xfrm>
          <a:off x="0" y="0"/>
          <a:ext cx="0" cy="0"/>
          <a:chOff x="0" y="0"/>
          <a:chExt cx="0" cy="0"/>
        </a:xfrm>
      </p:grpSpPr>
      <p:sp>
        <p:nvSpPr>
          <p:cNvPr id="662" name="Google Shape;662;p5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3" name="Google Shape;663;p57"/>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4" name="Google Shape;664;p57"/>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65" name="Google Shape;665;p57"/>
          <p:cNvSpPr/>
          <p:nvPr/>
        </p:nvSpPr>
        <p:spPr>
          <a:xfrm>
            <a:off x="686834" y="1153572"/>
            <a:ext cx="2686561" cy="4461163"/>
          </a:xfrm>
          <a:prstGeom prst="rect">
            <a:avLst/>
          </a:prstGeom>
          <a:noFill/>
          <a:ln>
            <a:noFill/>
          </a:ln>
        </p:spPr>
        <p:txBody>
          <a:bodyPr anchorCtr="0" anchor="ctr" bIns="45700" lIns="91425" spcFirstLastPara="1" rIns="91425" wrap="square" tIns="45700">
            <a:normAutofit/>
          </a:bodyPr>
          <a:lstStyle/>
          <a:p>
            <a:pPr indent="0" lvl="0" marL="0" marR="0" rtl="0" algn="l">
              <a:lnSpc>
                <a:spcPct val="70000"/>
              </a:lnSpc>
              <a:spcBef>
                <a:spcPts val="0"/>
              </a:spcBef>
              <a:spcAft>
                <a:spcPts val="0"/>
              </a:spcAft>
              <a:buNone/>
            </a:pPr>
            <a:r>
              <a:rPr b="1" lang="en-US" sz="2590">
                <a:solidFill>
                  <a:srgbClr val="FFFFFF"/>
                </a:solidFill>
                <a:latin typeface="Calibri"/>
                <a:ea typeface="Calibri"/>
                <a:cs typeface="Calibri"/>
                <a:sym typeface="Calibri"/>
              </a:rPr>
              <a:t>NEL CASO IN CUI UN OPERATORE SCOLASTICO PRESENTI UN AUMENTO DELLA TEMPERATURA CORPOREA AL DI SOPRA DI 37,5°C O UN SINTOMO COMPATIBILE CON COVID-19, AL PROPRIO DOMICILIO</a:t>
            </a:r>
            <a:endParaRPr/>
          </a:p>
          <a:p>
            <a:pPr indent="0" lvl="0" marL="0" marR="0" rtl="0" algn="l">
              <a:lnSpc>
                <a:spcPct val="70000"/>
              </a:lnSpc>
              <a:spcBef>
                <a:spcPts val="600"/>
              </a:spcBef>
              <a:spcAft>
                <a:spcPts val="0"/>
              </a:spcAft>
              <a:buNone/>
            </a:pPr>
            <a:r>
              <a:t/>
            </a:r>
            <a:endParaRPr b="1" sz="2590">
              <a:solidFill>
                <a:srgbClr val="FFFFFF"/>
              </a:solidFill>
              <a:latin typeface="Calibri"/>
              <a:ea typeface="Calibri"/>
              <a:cs typeface="Calibri"/>
              <a:sym typeface="Calibri"/>
            </a:endParaRPr>
          </a:p>
        </p:txBody>
      </p:sp>
      <p:sp>
        <p:nvSpPr>
          <p:cNvPr id="666" name="Google Shape;666;p57"/>
          <p:cNvSpPr txBox="1"/>
          <p:nvPr/>
        </p:nvSpPr>
        <p:spPr>
          <a:xfrm>
            <a:off x="4460789" y="2455479"/>
            <a:ext cx="6989310" cy="2511937"/>
          </a:xfrm>
          <a:prstGeom prst="rect">
            <a:avLst/>
          </a:prstGeom>
          <a:noFill/>
          <a:ln>
            <a:noFill/>
          </a:ln>
        </p:spPr>
        <p:txBody>
          <a:bodyPr anchorCtr="0" anchor="t" bIns="45700" lIns="91425" spcFirstLastPara="1" rIns="91425" wrap="square" tIns="45700">
            <a:normAutofit/>
          </a:bodyPr>
          <a:lstStyle/>
          <a:p>
            <a:pPr indent="-228600" lvl="1" marL="685800" marR="0" rtl="0" algn="just">
              <a:lnSpc>
                <a:spcPct val="200000"/>
              </a:lnSpc>
              <a:spcBef>
                <a:spcPts val="0"/>
              </a:spcBef>
              <a:spcAft>
                <a:spcPts val="0"/>
              </a:spcAft>
              <a:buClr>
                <a:schemeClr val="dk1"/>
              </a:buClr>
              <a:buSzPts val="1000"/>
              <a:buFont typeface="Noto Sans Symbols"/>
              <a:buChar char="⮚"/>
            </a:pPr>
            <a:r>
              <a:rPr b="0" i="0" lang="en-US" sz="1700" u="none" cap="none" strike="noStrike">
                <a:solidFill>
                  <a:schemeClr val="dk1"/>
                </a:solidFill>
                <a:latin typeface="Arial"/>
                <a:ea typeface="Arial"/>
                <a:cs typeface="Arial"/>
                <a:sym typeface="Arial"/>
              </a:rPr>
              <a:t>L’operatore deve restare a casa. </a:t>
            </a:r>
            <a:endParaRPr/>
          </a:p>
          <a:p>
            <a:pPr indent="-228600" lvl="1" marL="685800" marR="0" rtl="0" algn="just">
              <a:lnSpc>
                <a:spcPct val="200000"/>
              </a:lnSpc>
              <a:spcBef>
                <a:spcPts val="500"/>
              </a:spcBef>
              <a:spcAft>
                <a:spcPts val="0"/>
              </a:spcAft>
              <a:buClr>
                <a:schemeClr val="dk1"/>
              </a:buClr>
              <a:buSzPts val="1000"/>
              <a:buFont typeface="Noto Sans Symbols"/>
              <a:buChar char="⮚"/>
            </a:pPr>
            <a:r>
              <a:rPr b="0" i="0" lang="en-US" sz="1700" u="none" cap="none" strike="noStrike">
                <a:solidFill>
                  <a:schemeClr val="dk1"/>
                </a:solidFill>
                <a:latin typeface="Arial"/>
                <a:ea typeface="Arial"/>
                <a:cs typeface="Arial"/>
                <a:sym typeface="Arial"/>
              </a:rPr>
              <a:t>Informare il MMG. </a:t>
            </a:r>
            <a:endParaRPr/>
          </a:p>
          <a:p>
            <a:pPr indent="-228600" lvl="1" marL="685800" marR="0" rtl="0" algn="just">
              <a:lnSpc>
                <a:spcPct val="200000"/>
              </a:lnSpc>
              <a:spcBef>
                <a:spcPts val="500"/>
              </a:spcBef>
              <a:spcAft>
                <a:spcPts val="0"/>
              </a:spcAft>
              <a:buClr>
                <a:schemeClr val="dk1"/>
              </a:buClr>
              <a:buSzPts val="1000"/>
              <a:buFont typeface="Noto Sans Symbols"/>
              <a:buChar char="⮚"/>
            </a:pPr>
            <a:r>
              <a:rPr b="0" i="0" lang="en-US" sz="1700" u="none" cap="none" strike="noStrike">
                <a:solidFill>
                  <a:schemeClr val="dk1"/>
                </a:solidFill>
                <a:latin typeface="Arial"/>
                <a:ea typeface="Arial"/>
                <a:cs typeface="Arial"/>
                <a:sym typeface="Arial"/>
              </a:rPr>
              <a:t>Comunicare l’assenza dal lavoro per motivi di salute, con certificato medico. </a:t>
            </a:r>
            <a:endParaRPr/>
          </a:p>
        </p:txBody>
      </p:sp>
      <p:sp>
        <p:nvSpPr>
          <p:cNvPr id="667" name="Google Shape;667;p57"/>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RAPPORTO ISS COVID 19 – n°58/2020 - Indicazioni operative per</a:t>
            </a:r>
            <a:r>
              <a:rPr lang="en-US" sz="1100">
                <a:solidFill>
                  <a:schemeClr val="dk1"/>
                </a:solidFill>
                <a:latin typeface="Arial"/>
                <a:ea typeface="Arial"/>
                <a:cs typeface="Arial"/>
                <a:sym typeface="Arial"/>
              </a:rPr>
              <a:t> la </a:t>
            </a:r>
            <a:r>
              <a:rPr b="1" lang="en-US" sz="1100">
                <a:solidFill>
                  <a:schemeClr val="dk1"/>
                </a:solidFill>
                <a:latin typeface="Arial"/>
                <a:ea typeface="Arial"/>
                <a:cs typeface="Arial"/>
                <a:sym typeface="Arial"/>
              </a:rPr>
              <a:t>gestione di casi e focolai di</a:t>
            </a:r>
            <a:r>
              <a:rPr lang="en-US" sz="1100">
                <a:solidFill>
                  <a:schemeClr val="dk1"/>
                </a:solidFill>
                <a:latin typeface="Arial"/>
                <a:ea typeface="Arial"/>
                <a:cs typeface="Arial"/>
                <a:sym typeface="Arial"/>
              </a:rPr>
              <a:t> SARS-CoV-2 nelle scuole </a:t>
            </a:r>
            <a:r>
              <a:rPr b="1" lang="en-US" sz="1100">
                <a:solidFill>
                  <a:schemeClr val="dk1"/>
                </a:solidFill>
                <a:latin typeface="Arial"/>
                <a:ea typeface="Arial"/>
                <a:cs typeface="Arial"/>
                <a:sym typeface="Arial"/>
              </a:rPr>
              <a:t>e</a:t>
            </a:r>
            <a:r>
              <a:rPr lang="en-US" sz="1100">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1" name="Shape 671"/>
        <p:cNvGrpSpPr/>
        <p:nvPr/>
      </p:nvGrpSpPr>
      <p:grpSpPr>
        <a:xfrm>
          <a:off x="0" y="0"/>
          <a:ext cx="0" cy="0"/>
          <a:chOff x="0" y="0"/>
          <a:chExt cx="0" cy="0"/>
        </a:xfrm>
      </p:grpSpPr>
      <p:sp>
        <p:nvSpPr>
          <p:cNvPr id="672" name="Google Shape;672;p58"/>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58"/>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p58"/>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58"/>
          <p:cNvSpPr/>
          <p:nvPr/>
        </p:nvSpPr>
        <p:spPr>
          <a:xfrm>
            <a:off x="686834" y="1153572"/>
            <a:ext cx="2686561" cy="44611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700">
                <a:solidFill>
                  <a:srgbClr val="FFFFFF"/>
                </a:solidFill>
                <a:latin typeface="Calibri"/>
                <a:ea typeface="Calibri"/>
                <a:cs typeface="Calibri"/>
                <a:sym typeface="Calibri"/>
              </a:rPr>
              <a:t>ALUNNO O OPERATORE SCOLASTICO CONVIVENTE DI UN CASO </a:t>
            </a:r>
            <a:endParaRPr b="1" sz="3700">
              <a:solidFill>
                <a:srgbClr val="FFFFFF"/>
              </a:solidFill>
              <a:latin typeface="Calibri"/>
              <a:ea typeface="Calibri"/>
              <a:cs typeface="Calibri"/>
              <a:sym typeface="Calibri"/>
            </a:endParaRPr>
          </a:p>
        </p:txBody>
      </p:sp>
      <p:sp>
        <p:nvSpPr>
          <p:cNvPr id="676" name="Google Shape;676;p58"/>
          <p:cNvSpPr txBox="1"/>
          <p:nvPr/>
        </p:nvSpPr>
        <p:spPr>
          <a:xfrm>
            <a:off x="4515856" y="2455479"/>
            <a:ext cx="6989310" cy="1532238"/>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14300" lvl="0" marL="228600" marR="0" rtl="0" algn="l">
              <a:lnSpc>
                <a:spcPct val="90000"/>
              </a:lnSpc>
              <a:spcBef>
                <a:spcPts val="100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1000"/>
              <a:buFont typeface="Arial"/>
              <a:buNone/>
            </a:pPr>
            <a:r>
              <a:rPr lang="en-US" sz="1800">
                <a:solidFill>
                  <a:schemeClr val="dk1"/>
                </a:solidFill>
                <a:latin typeface="Arial"/>
                <a:ea typeface="Arial"/>
                <a:cs typeface="Arial"/>
                <a:sym typeface="Arial"/>
              </a:rPr>
              <a:t>«Si sottolinea che qualora un alunno o un operatore scolastico fosse convivente di un caso, esso, su valutazione del DdP, sarà considerato contatto stretto e posto in quarantena.»</a:t>
            </a:r>
            <a:endParaRPr sz="1800">
              <a:solidFill>
                <a:schemeClr val="dk1"/>
              </a:solidFill>
              <a:latin typeface="Arial"/>
              <a:ea typeface="Arial"/>
              <a:cs typeface="Arial"/>
              <a:sym typeface="Arial"/>
            </a:endParaRPr>
          </a:p>
          <a:p>
            <a:pPr indent="-50800" lvl="0" marL="228600" marR="0" rtl="0" algn="l">
              <a:lnSpc>
                <a:spcPct val="90000"/>
              </a:lnSpc>
              <a:spcBef>
                <a:spcPts val="160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sp>
        <p:nvSpPr>
          <p:cNvPr id="677" name="Google Shape;677;p58"/>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RAPPORTO ISS COVID 19 – n°58/2020 - Indicazioni operative per</a:t>
            </a:r>
            <a:r>
              <a:rPr lang="en-US" sz="1100">
                <a:solidFill>
                  <a:schemeClr val="dk1"/>
                </a:solidFill>
                <a:latin typeface="Arial"/>
                <a:ea typeface="Arial"/>
                <a:cs typeface="Arial"/>
                <a:sym typeface="Arial"/>
              </a:rPr>
              <a:t> la </a:t>
            </a:r>
            <a:r>
              <a:rPr b="1" lang="en-US" sz="1100">
                <a:solidFill>
                  <a:schemeClr val="dk1"/>
                </a:solidFill>
                <a:latin typeface="Arial"/>
                <a:ea typeface="Arial"/>
                <a:cs typeface="Arial"/>
                <a:sym typeface="Arial"/>
              </a:rPr>
              <a:t>gestione di casi e focolai di</a:t>
            </a:r>
            <a:r>
              <a:rPr lang="en-US" sz="1100">
                <a:solidFill>
                  <a:schemeClr val="dk1"/>
                </a:solidFill>
                <a:latin typeface="Arial"/>
                <a:ea typeface="Arial"/>
                <a:cs typeface="Arial"/>
                <a:sym typeface="Arial"/>
              </a:rPr>
              <a:t> SARS-CoV-2 nelle scuole </a:t>
            </a:r>
            <a:r>
              <a:rPr b="1" lang="en-US" sz="1100">
                <a:solidFill>
                  <a:schemeClr val="dk1"/>
                </a:solidFill>
                <a:latin typeface="Arial"/>
                <a:ea typeface="Arial"/>
                <a:cs typeface="Arial"/>
                <a:sym typeface="Arial"/>
              </a:rPr>
              <a:t>e</a:t>
            </a:r>
            <a:r>
              <a:rPr lang="en-US" sz="1100">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1" name="Shape 681"/>
        <p:cNvGrpSpPr/>
        <p:nvPr/>
      </p:nvGrpSpPr>
      <p:grpSpPr>
        <a:xfrm>
          <a:off x="0" y="0"/>
          <a:ext cx="0" cy="0"/>
          <a:chOff x="0" y="0"/>
          <a:chExt cx="0" cy="0"/>
        </a:xfrm>
      </p:grpSpPr>
      <p:sp>
        <p:nvSpPr>
          <p:cNvPr id="682" name="Google Shape;682;p5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59"/>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p59"/>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59"/>
          <p:cNvSpPr txBox="1"/>
          <p:nvPr>
            <p:ph idx="1" type="body"/>
          </p:nvPr>
        </p:nvSpPr>
        <p:spPr>
          <a:xfrm>
            <a:off x="4167272" y="319088"/>
            <a:ext cx="7186527" cy="55856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t/>
            </a:r>
            <a:endParaRPr b="1" sz="1800">
              <a:latin typeface="Arial"/>
              <a:ea typeface="Arial"/>
              <a:cs typeface="Arial"/>
              <a:sym typeface="Arial"/>
            </a:endParaRPr>
          </a:p>
          <a:p>
            <a:pPr indent="-228600" lvl="0" marL="228600" rtl="0" algn="l">
              <a:lnSpc>
                <a:spcPct val="100000"/>
              </a:lnSpc>
              <a:spcBef>
                <a:spcPts val="1000"/>
              </a:spcBef>
              <a:spcAft>
                <a:spcPts val="0"/>
              </a:spcAft>
              <a:buClr>
                <a:schemeClr val="dk1"/>
              </a:buClr>
              <a:buSzPts val="1000"/>
              <a:buChar char="•"/>
            </a:pPr>
            <a:r>
              <a:rPr b="1" lang="en-US" sz="1800">
                <a:latin typeface="Arial"/>
                <a:ea typeface="Arial"/>
                <a:cs typeface="Arial"/>
                <a:sym typeface="Arial"/>
              </a:rPr>
              <a:t>Si notifica il caso e si avvia la ricerca dei contatti. </a:t>
            </a:r>
            <a:r>
              <a:rPr lang="en-US" sz="1800">
                <a:latin typeface="Arial"/>
                <a:ea typeface="Arial"/>
                <a:cs typeface="Arial"/>
                <a:sym typeface="Arial"/>
              </a:rPr>
              <a:t>Il referente scolastico COVID-19 deve fornire al Dipartimento di prevenzione l’elenco dei compagni di classe e delle persone con cui sono entrati in contatto.</a:t>
            </a:r>
            <a:br>
              <a:rPr lang="en-US" sz="1800">
                <a:latin typeface="Arial"/>
                <a:ea typeface="Arial"/>
                <a:cs typeface="Arial"/>
                <a:sym typeface="Arial"/>
              </a:rPr>
            </a:br>
            <a:endParaRPr b="1" sz="1800">
              <a:latin typeface="Arial"/>
              <a:ea typeface="Arial"/>
              <a:cs typeface="Arial"/>
              <a:sym typeface="Arial"/>
            </a:endParaRPr>
          </a:p>
          <a:p>
            <a:pPr indent="-228600" lvl="0" marL="228600" rtl="0" algn="l">
              <a:lnSpc>
                <a:spcPct val="90000"/>
              </a:lnSpc>
              <a:spcBef>
                <a:spcPts val="1600"/>
              </a:spcBef>
              <a:spcAft>
                <a:spcPts val="0"/>
              </a:spcAft>
              <a:buClr>
                <a:schemeClr val="dk1"/>
              </a:buClr>
              <a:buSzPts val="1800"/>
              <a:buChar char="•"/>
            </a:pPr>
            <a:r>
              <a:rPr lang="en-US" sz="1800">
                <a:latin typeface="Arial"/>
                <a:ea typeface="Arial"/>
                <a:cs typeface="Arial"/>
                <a:sym typeface="Arial"/>
              </a:rPr>
              <a:t>Per il rientro in comunità bisognerà attendere il certificato di </a:t>
            </a:r>
            <a:r>
              <a:rPr b="1" lang="en-US" sz="1800">
                <a:latin typeface="Arial"/>
                <a:ea typeface="Arial"/>
                <a:cs typeface="Arial"/>
                <a:sym typeface="Arial"/>
              </a:rPr>
              <a:t>Fine isolamento domiciliare obbligatorio inviato dall’AUSL</a:t>
            </a:r>
            <a:endParaRPr/>
          </a:p>
          <a:p>
            <a:pPr indent="0" lvl="0" marL="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Char char="•"/>
            </a:pPr>
            <a:r>
              <a:rPr lang="en-US" sz="1800">
                <a:latin typeface="Arial"/>
                <a:ea typeface="Arial"/>
                <a:cs typeface="Arial"/>
                <a:sym typeface="Arial"/>
              </a:rPr>
              <a:t>La valutazione dello stato di contatto stretto è di competenza del DdP e le azioni sono intraprese dopo una valutazione della eventuale esposizione. Se un alunno/operatore scolastico risulta COVID-19 positivo, il DdP valuterà di prescrivere la quarantena a tutti gli studenti della stessa classe e agli eventuali operatori scolastici esposti che si configurino come contatti stretti. </a:t>
            </a:r>
            <a:endParaRPr/>
          </a:p>
          <a:p>
            <a:pPr indent="-114300" lvl="0" marL="2286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Char char="•"/>
            </a:pPr>
            <a:r>
              <a:rPr lang="en-US" sz="1800">
                <a:latin typeface="Arial"/>
                <a:ea typeface="Arial"/>
                <a:cs typeface="Arial"/>
                <a:sym typeface="Arial"/>
              </a:rPr>
              <a:t> I contatti stretti individuati dal Dipartimento di Prevenzione con le consuete attività di </a:t>
            </a:r>
            <a:r>
              <a:rPr i="1" lang="en-US" sz="1800">
                <a:latin typeface="Arial"/>
                <a:ea typeface="Arial"/>
                <a:cs typeface="Arial"/>
                <a:sym typeface="Arial"/>
              </a:rPr>
              <a:t>contact tracing, </a:t>
            </a:r>
            <a:r>
              <a:rPr lang="en-US" sz="1800">
                <a:latin typeface="Arial"/>
                <a:ea typeface="Arial"/>
                <a:cs typeface="Arial"/>
                <a:sym typeface="Arial"/>
              </a:rPr>
              <a:t>saranno posti in quarantena, a partire dalla data dell’ultimo contatto con il caso confermato, </a:t>
            </a:r>
            <a:r>
              <a:rPr b="1" lang="en-US" sz="1800">
                <a:latin typeface="Arial"/>
                <a:ea typeface="Arial"/>
                <a:cs typeface="Arial"/>
                <a:sym typeface="Arial"/>
              </a:rPr>
              <a:t>per 7 giorni nel caso in cui il soggetto abbia effettuato il ciclo vaccinale e 10 giorni se non vaccinato</a:t>
            </a:r>
            <a:endParaRPr/>
          </a:p>
        </p:txBody>
      </p:sp>
      <p:sp>
        <p:nvSpPr>
          <p:cNvPr id="686" name="Google Shape;686;p59"/>
          <p:cNvSpPr/>
          <p:nvPr/>
        </p:nvSpPr>
        <p:spPr>
          <a:xfrm>
            <a:off x="686834" y="1153572"/>
            <a:ext cx="2686561" cy="44611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2600">
                <a:solidFill>
                  <a:srgbClr val="FFFFFF"/>
                </a:solidFill>
                <a:latin typeface="Calibri"/>
                <a:ea typeface="Calibri"/>
                <a:cs typeface="Calibri"/>
                <a:sym typeface="Calibri"/>
              </a:rPr>
              <a:t>UN ALUNNO O UN OPERATORE SCOLASTICO RISULTANO SARS-COV-2 POSITIVI</a:t>
            </a:r>
            <a:endParaRPr/>
          </a:p>
          <a:p>
            <a:pPr indent="0" lvl="0" marL="0" marR="0" rtl="0" algn="l">
              <a:lnSpc>
                <a:spcPct val="90000"/>
              </a:lnSpc>
              <a:spcBef>
                <a:spcPts val="600"/>
              </a:spcBef>
              <a:spcAft>
                <a:spcPts val="0"/>
              </a:spcAft>
              <a:buNone/>
            </a:pPr>
            <a:r>
              <a:t/>
            </a:r>
            <a:endParaRPr b="1" sz="2600">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1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Font typeface="Arial"/>
              <a:buNone/>
            </a:pPr>
            <a:r>
              <a:t/>
            </a:r>
            <a:endParaRPr sz="1800">
              <a:solidFill>
                <a:schemeClr val="lt1"/>
              </a:solidFill>
              <a:latin typeface="Calibri"/>
              <a:ea typeface="Calibri"/>
              <a:cs typeface="Calibri"/>
              <a:sym typeface="Calibri"/>
            </a:endParaRPr>
          </a:p>
        </p:txBody>
      </p:sp>
      <p:sp>
        <p:nvSpPr>
          <p:cNvPr id="166" name="Google Shape;166;p10"/>
          <p:cNvSpPr txBox="1"/>
          <p:nvPr>
            <p:ph type="title"/>
          </p:nvPr>
        </p:nvSpPr>
        <p:spPr>
          <a:xfrm>
            <a:off x="890338" y="640080"/>
            <a:ext cx="3734014" cy="356616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2200"/>
              <a:buFont typeface="Arial"/>
              <a:buNone/>
            </a:pPr>
            <a:r>
              <a:rPr b="1" lang="en-US" sz="2200">
                <a:latin typeface="Arial"/>
                <a:ea typeface="Arial"/>
                <a:cs typeface="Arial"/>
                <a:sym typeface="Arial"/>
              </a:rPr>
              <a:t>Estensione del certificato verde obbligatorio</a:t>
            </a:r>
            <a:br>
              <a:rPr lang="en-US" sz="2200"/>
            </a:br>
            <a:br>
              <a:rPr b="1" lang="en-US" sz="3800"/>
            </a:br>
            <a:br>
              <a:rPr b="1" lang="en-US" sz="3800"/>
            </a:br>
            <a:endParaRPr b="1" sz="3800"/>
          </a:p>
        </p:txBody>
      </p:sp>
      <p:sp>
        <p:nvSpPr>
          <p:cNvPr id="167" name="Google Shape;167;p10"/>
          <p:cNvSpPr/>
          <p:nvPr/>
        </p:nvSpPr>
        <p:spPr>
          <a:xfrm>
            <a:off x="890338" y="440926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0"/>
          <p:cNvSpPr/>
          <p:nvPr/>
        </p:nvSpPr>
        <p:spPr>
          <a:xfrm>
            <a:off x="5032831" y="1357718"/>
            <a:ext cx="6747600" cy="452430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rPr>
              <a:t>D.L. </a:t>
            </a:r>
            <a:r>
              <a:rPr lang="en-US" sz="1800">
                <a:solidFill>
                  <a:schemeClr val="dk1"/>
                </a:solidFill>
              </a:rPr>
              <a:t>n. 122 del </a:t>
            </a:r>
            <a:r>
              <a:rPr lang="en-US" sz="1800">
                <a:solidFill>
                  <a:schemeClr val="dk1"/>
                </a:solidFill>
              </a:rPr>
              <a:t>10 settembre 2021</a:t>
            </a:r>
            <a:endParaRPr sz="1800">
              <a:solidFill>
                <a:schemeClr val="dk1"/>
              </a:solidFill>
            </a:endParaRPr>
          </a:p>
          <a:p>
            <a:pPr indent="0" lvl="0" marL="0" marR="0" rtl="0" algn="just">
              <a:spcBef>
                <a:spcPts val="0"/>
              </a:spcBef>
              <a:spcAft>
                <a:spcPts val="0"/>
              </a:spcAft>
              <a:buClr>
                <a:srgbClr val="000000"/>
              </a:buClr>
              <a:buFont typeface="Arial"/>
              <a:buNone/>
            </a:pPr>
            <a:r>
              <a:rPr lang="en-US" sz="1150">
                <a:solidFill>
                  <a:srgbClr val="444444"/>
                </a:solidFill>
              </a:rPr>
              <a:t>Misure urgenti per fronteggiare l'emergenza da COVID-19 in ambito scolastico, della formazione superiore e socio sanitario-assistenziale</a:t>
            </a:r>
            <a:endParaRPr sz="1800">
              <a:solidFill>
                <a:schemeClr val="dk1"/>
              </a:solidFill>
            </a:endParaRPr>
          </a:p>
          <a:p>
            <a:pPr indent="0" lvl="0" marL="0" marR="0" rtl="0" algn="just">
              <a:lnSpc>
                <a:spcPct val="100000"/>
              </a:lnSpc>
              <a:spcBef>
                <a:spcPts val="0"/>
              </a:spcBef>
              <a:spcAft>
                <a:spcPts val="0"/>
              </a:spcAft>
              <a:buNone/>
            </a:pPr>
            <a:r>
              <a:t/>
            </a:r>
            <a:endParaRPr b="1" i="1" sz="1800">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lang="en-US" sz="1800">
                <a:solidFill>
                  <a:schemeClr val="dk1"/>
                </a:solidFill>
              </a:rPr>
              <a:t>“2 - Fino al 31 dicembre 2021, termine di cessazione dello stato di emergenza, al fine di tutelare la salute  pubblica,  chiunque  accede alle strutture delle istituzioni scolastiche, educative  e  formative di cui all'articolo 9-ter e al comma 1 del  presente  articolo, </a:t>
            </a:r>
            <a:r>
              <a:rPr b="1" lang="en-US" sz="1800">
                <a:solidFill>
                  <a:schemeClr val="dk1"/>
                </a:solidFill>
              </a:rPr>
              <a:t>deve possedere ed e' tenuto a esibire la certificazione verde COVID-19</a:t>
            </a:r>
            <a:r>
              <a:rPr lang="en-US" sz="1800">
                <a:solidFill>
                  <a:schemeClr val="dk1"/>
                </a:solidFill>
              </a:rPr>
              <a:t>  di cui all'articolo 9, comma 2. La disposizione di cui al primo  periodo non si applica ai bambini, agli alunni e  agli  studenti  nonche'  ai frequentanti i sistemi  regionali  di  formazione,  ad  eccezione  di coloro che  prendono  parte  ai  percorsi  formativi  degli  Istituti Tecnici Superiori (ITS)</a:t>
            </a:r>
            <a:r>
              <a:rPr lang="en-US" sz="1200">
                <a:solidFill>
                  <a:srgbClr val="444444"/>
                </a:solidFill>
              </a:rPr>
              <a:t>.</a:t>
            </a:r>
            <a:endParaRPr sz="1200">
              <a:solidFill>
                <a:srgbClr val="444444"/>
              </a:solidFill>
            </a:endParaRPr>
          </a:p>
          <a:p>
            <a:pPr indent="0" lvl="0" marL="0" marR="0" rtl="0" algn="just">
              <a:lnSpc>
                <a:spcPct val="100000"/>
              </a:lnSpc>
              <a:spcBef>
                <a:spcPts val="0"/>
              </a:spcBef>
              <a:spcAft>
                <a:spcPts val="0"/>
              </a:spcAft>
              <a:buNone/>
            </a:pPr>
            <a:r>
              <a:t/>
            </a:r>
            <a:endParaRPr sz="1200">
              <a:solidFill>
                <a:srgbClr val="444444"/>
              </a:solidFill>
            </a:endParaRPr>
          </a:p>
          <a:p>
            <a:pPr indent="0" lvl="0" marL="0" marR="0" rtl="0" algn="just">
              <a:lnSpc>
                <a:spcPct val="100000"/>
              </a:lnSpc>
              <a:spcBef>
                <a:spcPts val="0"/>
              </a:spcBef>
              <a:spcAft>
                <a:spcPts val="0"/>
              </a:spcAft>
              <a:buNone/>
            </a:pPr>
            <a:r>
              <a:rPr lang="en-US" sz="1800">
                <a:solidFill>
                  <a:schemeClr val="dk1"/>
                </a:solidFill>
              </a:rPr>
              <a:t>3 - La misura di cui al comma 2 non si applica ai soggetti  esenti</a:t>
            </a:r>
            <a:endParaRPr sz="1800">
              <a:solidFill>
                <a:schemeClr val="dk1"/>
              </a:solidFill>
            </a:endParaRPr>
          </a:p>
          <a:p>
            <a:pPr indent="0" lvl="0" marL="0" marR="0" rtl="0" algn="just">
              <a:lnSpc>
                <a:spcPct val="100000"/>
              </a:lnSpc>
              <a:spcBef>
                <a:spcPts val="0"/>
              </a:spcBef>
              <a:spcAft>
                <a:spcPts val="0"/>
              </a:spcAft>
              <a:buNone/>
            </a:pPr>
            <a:r>
              <a:rPr lang="en-US" sz="1800">
                <a:solidFill>
                  <a:schemeClr val="dk1"/>
                </a:solidFill>
              </a:rPr>
              <a:t>dalla campagna vaccinale sulla base di idonea  certificazione  medica rilasciata secondo i criteri definiti  con  circolare  del  Ministero della salute.</a:t>
            </a:r>
            <a:r>
              <a:rPr i="1" lang="en-US" sz="1800">
                <a:solidFill>
                  <a:schemeClr val="dk1"/>
                </a:solidFill>
              </a:rPr>
              <a:t>”</a:t>
            </a:r>
            <a:endParaRPr sz="1200">
              <a:solidFill>
                <a:srgbClr val="444444"/>
              </a:solidFill>
            </a:endParaRPr>
          </a:p>
          <a:p>
            <a:pPr indent="0" lvl="0" marL="0" marR="0" rtl="0" algn="just">
              <a:lnSpc>
                <a:spcPct val="100000"/>
              </a:lnSpc>
              <a:spcBef>
                <a:spcPts val="0"/>
              </a:spcBef>
              <a:spcAft>
                <a:spcPts val="0"/>
              </a:spcAft>
              <a:buClr>
                <a:srgbClr val="000000"/>
              </a:buClr>
              <a:buFont typeface="Arial"/>
              <a:buNone/>
            </a:pPr>
            <a:r>
              <a:t/>
            </a:r>
            <a:endParaRPr sz="1200">
              <a:solidFill>
                <a:srgbClr val="444444"/>
              </a:solidFill>
            </a:endParaRPr>
          </a:p>
          <a:p>
            <a:pPr indent="0" lvl="0" marL="0" marR="0" rtl="0" algn="just">
              <a:lnSpc>
                <a:spcPct val="100000"/>
              </a:lnSpc>
              <a:spcBef>
                <a:spcPts val="0"/>
              </a:spcBef>
              <a:spcAft>
                <a:spcPts val="0"/>
              </a:spcAft>
              <a:buClr>
                <a:srgbClr val="000000"/>
              </a:buClr>
              <a:buFont typeface="Arial"/>
              <a:buNone/>
            </a:pPr>
            <a:r>
              <a:t/>
            </a:r>
            <a:endParaRPr i="1" sz="1800">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0" name="Shape 690"/>
        <p:cNvGrpSpPr/>
        <p:nvPr/>
      </p:nvGrpSpPr>
      <p:grpSpPr>
        <a:xfrm>
          <a:off x="0" y="0"/>
          <a:ext cx="0" cy="0"/>
          <a:chOff x="0" y="0"/>
          <a:chExt cx="0" cy="0"/>
        </a:xfrm>
      </p:grpSpPr>
      <p:sp>
        <p:nvSpPr>
          <p:cNvPr id="691" name="Google Shape;691;p60"/>
          <p:cNvSpPr/>
          <p:nvPr/>
        </p:nvSpPr>
        <p:spPr>
          <a:xfrm>
            <a:off x="3048" y="4293"/>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2" name="Google Shape;692;p60"/>
          <p:cNvSpPr/>
          <p:nvPr/>
        </p:nvSpPr>
        <p:spPr>
          <a:xfrm>
            <a:off x="0" y="-4"/>
            <a:ext cx="4167268" cy="685800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p60"/>
          <p:cNvSpPr txBox="1"/>
          <p:nvPr>
            <p:ph type="title"/>
          </p:nvPr>
        </p:nvSpPr>
        <p:spPr>
          <a:xfrm>
            <a:off x="686834" y="591344"/>
            <a:ext cx="3200400" cy="55856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en-US" sz="3200" cap="small">
                <a:solidFill>
                  <a:schemeClr val="lt1"/>
                </a:solidFill>
                <a:latin typeface="Arial"/>
                <a:ea typeface="Arial"/>
                <a:cs typeface="Arial"/>
                <a:sym typeface="Arial"/>
              </a:rPr>
              <a:t>Gestione dei lavoratori, delle studentesse e degli studenti fragili</a:t>
            </a:r>
            <a:br>
              <a:rPr b="1" lang="en-US" sz="4000" u="sng" cap="small">
                <a:latin typeface="Times New Roman"/>
                <a:ea typeface="Times New Roman"/>
                <a:cs typeface="Times New Roman"/>
                <a:sym typeface="Times New Roman"/>
              </a:rPr>
            </a:br>
            <a:br>
              <a:rPr b="1" lang="en-US" sz="3700">
                <a:solidFill>
                  <a:srgbClr val="FFFFFF"/>
                </a:solidFill>
                <a:latin typeface="Arial"/>
                <a:ea typeface="Arial"/>
                <a:cs typeface="Arial"/>
                <a:sym typeface="Arial"/>
              </a:rPr>
            </a:br>
            <a:endParaRPr sz="3700">
              <a:solidFill>
                <a:srgbClr val="FFFFFF"/>
              </a:solidFill>
            </a:endParaRPr>
          </a:p>
        </p:txBody>
      </p:sp>
      <p:sp>
        <p:nvSpPr>
          <p:cNvPr id="694" name="Google Shape;694;p60"/>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60"/>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t/>
            </a:r>
            <a:endParaRPr sz="1800">
              <a:latin typeface="Arial"/>
              <a:ea typeface="Arial"/>
              <a:cs typeface="Arial"/>
              <a:sym typeface="Arial"/>
            </a:endParaRPr>
          </a:p>
          <a:p>
            <a:pPr indent="0" lvl="0" marL="0" rtl="0" algn="l">
              <a:lnSpc>
                <a:spcPct val="100000"/>
              </a:lnSpc>
              <a:spcBef>
                <a:spcPts val="1600"/>
              </a:spcBef>
              <a:spcAft>
                <a:spcPts val="0"/>
              </a:spcAft>
              <a:buClr>
                <a:schemeClr val="dk1"/>
              </a:buClr>
              <a:buSzPts val="1800"/>
              <a:buNone/>
            </a:pPr>
            <a:r>
              <a:rPr lang="en-US" sz="1800">
                <a:latin typeface="Arial"/>
                <a:ea typeface="Arial"/>
                <a:cs typeface="Arial"/>
                <a:sym typeface="Arial"/>
              </a:rPr>
              <a:t>In attesa di nuove disposizioni in materia, restano in vigore le misure precedenti: </a:t>
            </a:r>
            <a:endParaRPr/>
          </a:p>
          <a:p>
            <a:pPr indent="0" lvl="0" marL="0" rtl="0" algn="l">
              <a:lnSpc>
                <a:spcPct val="100000"/>
              </a:lnSpc>
              <a:spcBef>
                <a:spcPts val="1000"/>
              </a:spcBef>
              <a:spcAft>
                <a:spcPts val="0"/>
              </a:spcAft>
              <a:buClr>
                <a:schemeClr val="dk1"/>
              </a:buClr>
              <a:buSzPts val="1800"/>
              <a:buNone/>
            </a:pPr>
            <a:r>
              <a:t/>
            </a:r>
            <a:endParaRPr sz="1800">
              <a:latin typeface="Arial"/>
              <a:ea typeface="Arial"/>
              <a:cs typeface="Arial"/>
              <a:sym typeface="Arial"/>
            </a:endParaRPr>
          </a:p>
          <a:p>
            <a:pPr indent="-228600" lvl="0" marL="228600" rtl="0" algn="l">
              <a:lnSpc>
                <a:spcPct val="100000"/>
              </a:lnSpc>
              <a:spcBef>
                <a:spcPts val="1000"/>
              </a:spcBef>
              <a:spcAft>
                <a:spcPts val="0"/>
              </a:spcAft>
              <a:buClr>
                <a:schemeClr val="dk1"/>
              </a:buClr>
              <a:buSzPts val="1800"/>
              <a:buChar char="•"/>
            </a:pPr>
            <a:r>
              <a:rPr b="1" lang="en-US" sz="1800">
                <a:latin typeface="Arial"/>
                <a:ea typeface="Arial"/>
                <a:cs typeface="Arial"/>
                <a:sym typeface="Arial"/>
              </a:rPr>
              <a:t>l’individuazione del lavoratore fragile è effettuata dal medico competente su richiesta dello stesso lavoratore</a:t>
            </a:r>
            <a:r>
              <a:rPr lang="en-US" sz="1800">
                <a:latin typeface="Arial"/>
                <a:ea typeface="Arial"/>
                <a:cs typeface="Arial"/>
                <a:sym typeface="Arial"/>
              </a:rPr>
              <a:t>. Faranno parte integrante del presente regolamento le direttive che verranno fornite dalle autorità competenti.</a:t>
            </a:r>
            <a:endParaRPr/>
          </a:p>
          <a:p>
            <a:pPr indent="0" lvl="0" marL="0" rtl="0" algn="l">
              <a:lnSpc>
                <a:spcPct val="100000"/>
              </a:lnSpc>
              <a:spcBef>
                <a:spcPts val="1000"/>
              </a:spcBef>
              <a:spcAft>
                <a:spcPts val="0"/>
              </a:spcAft>
              <a:buClr>
                <a:schemeClr val="dk1"/>
              </a:buClr>
              <a:buSzPts val="1800"/>
              <a:buNone/>
            </a:pPr>
            <a:r>
              <a:t/>
            </a:r>
            <a:endParaRPr sz="1800">
              <a:latin typeface="Arial"/>
              <a:ea typeface="Arial"/>
              <a:cs typeface="Arial"/>
              <a:sym typeface="Arial"/>
            </a:endParaRPr>
          </a:p>
          <a:p>
            <a:pPr indent="-228600" lvl="0" marL="228600" rtl="0" algn="l">
              <a:lnSpc>
                <a:spcPct val="100000"/>
              </a:lnSpc>
              <a:spcBef>
                <a:spcPts val="1000"/>
              </a:spcBef>
              <a:spcAft>
                <a:spcPts val="0"/>
              </a:spcAft>
              <a:buClr>
                <a:schemeClr val="dk1"/>
              </a:buClr>
              <a:buSzPts val="1800"/>
              <a:buFont typeface="Noto Sans Symbols"/>
              <a:buChar char="▪"/>
            </a:pPr>
            <a:r>
              <a:rPr lang="en-US" sz="1800">
                <a:latin typeface="Arial"/>
                <a:ea typeface="Arial"/>
                <a:cs typeface="Arial"/>
                <a:sym typeface="Arial"/>
              </a:rPr>
              <a:t>Per gli studenti fragili  (ovvero gli studenti esposti a un rischio potenzialmente maggiore nei confronti dell’infezione da COVID-19) è prevista una sorveglianza attiva che dovrà essere concertata tra i referenti scolastici per COVID-19 e DdP (AUSL), in accordo con il pediatra e/o il medico, </a:t>
            </a:r>
            <a:r>
              <a:rPr b="1" lang="en-US" sz="1800">
                <a:latin typeface="Arial"/>
                <a:ea typeface="Arial"/>
                <a:cs typeface="Arial"/>
                <a:sym typeface="Arial"/>
              </a:rPr>
              <a:t>fermo restando l’obbligo per la famiglia stessa di rappresentare tale condizione alla scuola in forma scritta e documentata</a:t>
            </a:r>
            <a:r>
              <a:rPr lang="en-US" sz="1800">
                <a:latin typeface="Arial"/>
                <a:ea typeface="Arial"/>
                <a:cs typeface="Arial"/>
                <a:sym typeface="Arial"/>
              </a:rPr>
              <a:t>.    </a:t>
            </a:r>
            <a:endParaRPr sz="1800">
              <a:latin typeface="Arial"/>
              <a:ea typeface="Arial"/>
              <a:cs typeface="Arial"/>
              <a:sym typeface="Arial"/>
            </a:endParaRPr>
          </a:p>
          <a:p>
            <a:pPr indent="-114300" lvl="0" marL="228600" rtl="0" algn="l">
              <a:lnSpc>
                <a:spcPct val="100000"/>
              </a:lnSpc>
              <a:spcBef>
                <a:spcPts val="1600"/>
              </a:spcBef>
              <a:spcAft>
                <a:spcPts val="0"/>
              </a:spcAft>
              <a:buClr>
                <a:schemeClr val="dk1"/>
              </a:buClr>
              <a:buSzPts val="1800"/>
              <a:buNone/>
            </a:pPr>
            <a:r>
              <a:t/>
            </a:r>
            <a:endParaRPr sz="18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6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cxnSp>
        <p:nvCxnSpPr>
          <p:cNvPr id="701" name="Google Shape;701;p61"/>
          <p:cNvCxnSpPr/>
          <p:nvPr/>
        </p:nvCxnSpPr>
        <p:spPr>
          <a:xfrm>
            <a:off x="7800392" y="4525347"/>
            <a:ext cx="0" cy="1737360"/>
          </a:xfrm>
          <a:prstGeom prst="straightConnector1">
            <a:avLst/>
          </a:prstGeom>
          <a:noFill/>
          <a:ln cap="sq" cmpd="sng" w="19050">
            <a:solidFill>
              <a:schemeClr val="dk1"/>
            </a:solidFill>
            <a:prstDash val="solid"/>
            <a:miter lim="800000"/>
            <a:headEnd len="sm" w="sm" type="none"/>
            <a:tailEnd len="sm" w="sm" type="none"/>
          </a:ln>
        </p:spPr>
      </p:cxnSp>
      <p:sp>
        <p:nvSpPr>
          <p:cNvPr id="702" name="Google Shape;702;p61"/>
          <p:cNvSpPr txBox="1"/>
          <p:nvPr/>
        </p:nvSpPr>
        <p:spPr>
          <a:xfrm>
            <a:off x="8347108" y="5865845"/>
            <a:ext cx="3633398"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RSPP: Raffaella Di Iorio</a:t>
            </a:r>
            <a:endParaRPr sz="1800">
              <a:solidFill>
                <a:schemeClr val="dk1"/>
              </a:solidFill>
              <a:latin typeface="Calibri"/>
              <a:ea typeface="Calibri"/>
              <a:cs typeface="Calibri"/>
              <a:sym typeface="Calibri"/>
            </a:endParaRPr>
          </a:p>
          <a:p>
            <a:pPr indent="0" lvl="0" marL="0" marR="0" rtl="0" algn="l">
              <a:spcBef>
                <a:spcPts val="600"/>
              </a:spcBef>
              <a:spcAft>
                <a:spcPts val="0"/>
              </a:spcAft>
              <a:buClr>
                <a:schemeClr val="dk1"/>
              </a:buClr>
              <a:buSzPts val="1800"/>
              <a:buFont typeface="Arial"/>
              <a:buNone/>
            </a:pPr>
            <a:r>
              <a:rPr lang="en-US" sz="1800">
                <a:solidFill>
                  <a:schemeClr val="dk1"/>
                </a:solidFill>
                <a:latin typeface="Arial"/>
                <a:ea typeface="Arial"/>
                <a:cs typeface="Arial"/>
                <a:sym typeface="Arial"/>
              </a:rPr>
              <a:t>ASPP: Brunella Piemontese</a:t>
            </a:r>
            <a:endParaRPr sz="1800">
              <a:solidFill>
                <a:schemeClr val="dk1"/>
              </a:solidFill>
              <a:latin typeface="Calibri"/>
              <a:ea typeface="Calibri"/>
              <a:cs typeface="Calibri"/>
              <a:sym typeface="Calibri"/>
            </a:endParaRPr>
          </a:p>
        </p:txBody>
      </p:sp>
      <p:pic>
        <p:nvPicPr>
          <p:cNvPr id="703" name="Google Shape;703;p61"/>
          <p:cNvPicPr preferRelativeResize="0"/>
          <p:nvPr/>
        </p:nvPicPr>
        <p:blipFill rotWithShape="1">
          <a:blip r:embed="rId3">
            <a:alphaModFix/>
          </a:blip>
          <a:srcRect b="0" l="0" r="0" t="0"/>
          <a:stretch/>
        </p:blipFill>
        <p:spPr>
          <a:xfrm>
            <a:off x="8347108" y="4724754"/>
            <a:ext cx="2773971" cy="872211"/>
          </a:xfrm>
          <a:prstGeom prst="rect">
            <a:avLst/>
          </a:prstGeom>
          <a:noFill/>
          <a:ln cap="flat" cmpd="sng" w="9525">
            <a:solidFill>
              <a:schemeClr val="accent1"/>
            </a:solidFill>
            <a:prstDash val="solid"/>
            <a:round/>
            <a:headEnd len="sm" w="sm" type="none"/>
            <a:tailEnd len="sm" w="sm" type="none"/>
          </a:ln>
        </p:spPr>
      </p:pic>
      <p:pic>
        <p:nvPicPr>
          <p:cNvPr descr="Information on the coronavirus/ COVID-19 | MEDIZINICUM Hamburg" id="704" name="Google Shape;704;p61"/>
          <p:cNvPicPr preferRelativeResize="0"/>
          <p:nvPr/>
        </p:nvPicPr>
        <p:blipFill rotWithShape="1">
          <a:blip r:embed="rId4">
            <a:alphaModFix amt="70000"/>
          </a:blip>
          <a:srcRect b="0" l="0" r="31871" t="0"/>
          <a:stretch/>
        </p:blipFill>
        <p:spPr>
          <a:xfrm>
            <a:off x="0" y="0"/>
            <a:ext cx="7005117" cy="6858000"/>
          </a:xfrm>
          <a:prstGeom prst="rect">
            <a:avLst/>
          </a:prstGeom>
          <a:noFill/>
          <a:ln>
            <a:noFill/>
          </a:ln>
        </p:spPr>
      </p:pic>
      <p:sp>
        <p:nvSpPr>
          <p:cNvPr id="705" name="Google Shape;705;p61"/>
          <p:cNvSpPr/>
          <p:nvPr/>
        </p:nvSpPr>
        <p:spPr>
          <a:xfrm>
            <a:off x="642257" y="4525347"/>
            <a:ext cx="6939722" cy="1737360"/>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BUON LAVORO!</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6"/>
          <p:cNvSpPr txBox="1"/>
          <p:nvPr>
            <p:ph type="title"/>
          </p:nvPr>
        </p:nvSpPr>
        <p:spPr>
          <a:xfrm>
            <a:off x="890338" y="640080"/>
            <a:ext cx="3734014" cy="356616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3800"/>
              <a:buFont typeface="Calibri"/>
              <a:buNone/>
            </a:pPr>
            <a:r>
              <a:rPr b="1" lang="en-US" sz="3800"/>
              <a:t>Modalità generali di ingresso nei locali della scuola</a:t>
            </a:r>
            <a:br>
              <a:rPr b="1" lang="en-US" sz="3800"/>
            </a:br>
            <a:br>
              <a:rPr b="1" lang="en-US" sz="3800"/>
            </a:br>
            <a:r>
              <a:rPr b="1" lang="en-US" sz="3800"/>
              <a:t>VISITATORI E FORNITORI</a:t>
            </a:r>
            <a:endParaRPr/>
          </a:p>
        </p:txBody>
      </p:sp>
      <p:sp>
        <p:nvSpPr>
          <p:cNvPr id="175" name="Google Shape;175;p6"/>
          <p:cNvSpPr/>
          <p:nvPr/>
        </p:nvSpPr>
        <p:spPr>
          <a:xfrm>
            <a:off x="890338" y="440926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6" name="Google Shape;176;p6"/>
          <p:cNvGrpSpPr/>
          <p:nvPr/>
        </p:nvGrpSpPr>
        <p:grpSpPr>
          <a:xfrm>
            <a:off x="5093208" y="621063"/>
            <a:ext cx="6263640" cy="5503345"/>
            <a:chOff x="0" y="671"/>
            <a:chExt cx="6263640" cy="5503345"/>
          </a:xfrm>
        </p:grpSpPr>
        <p:sp>
          <p:nvSpPr>
            <p:cNvPr id="177" name="Google Shape;177;p6"/>
            <p:cNvSpPr/>
            <p:nvPr/>
          </p:nvSpPr>
          <p:spPr>
            <a:xfrm>
              <a:off x="0" y="50091"/>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a:off x="475646" y="354458"/>
              <a:ext cx="864811" cy="86481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a:off x="1816103" y="671"/>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txBox="1"/>
            <p:nvPr/>
          </p:nvSpPr>
          <p:spPr>
            <a:xfrm>
              <a:off x="1816103" y="671"/>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10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l’assenza di sintomatologia respiratoria o di temperatura corporea superiore a 37.5°C anche nei tre giorni precedenti </a:t>
              </a:r>
              <a:endParaRPr sz="2000">
                <a:solidFill>
                  <a:schemeClr val="dk1"/>
                </a:solidFill>
                <a:latin typeface="Calibri"/>
                <a:ea typeface="Calibri"/>
                <a:cs typeface="Calibri"/>
                <a:sym typeface="Calibri"/>
              </a:endParaRPr>
            </a:p>
          </p:txBody>
        </p:sp>
        <p:sp>
          <p:nvSpPr>
            <p:cNvPr id="181" name="Google Shape;181;p6"/>
            <p:cNvSpPr/>
            <p:nvPr/>
          </p:nvSpPr>
          <p:spPr>
            <a:xfrm>
              <a:off x="0" y="1966151"/>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475646" y="2319938"/>
              <a:ext cx="864811" cy="86481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a:off x="1816103" y="1966151"/>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txBox="1"/>
            <p:nvPr/>
          </p:nvSpPr>
          <p:spPr>
            <a:xfrm>
              <a:off x="1816103" y="1966151"/>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10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non essere in quarantena o isolamento domiciliare negli ultimi 14 giorni</a:t>
              </a:r>
              <a:endParaRPr sz="2000">
                <a:solidFill>
                  <a:schemeClr val="dk1"/>
                </a:solidFill>
                <a:latin typeface="Calibri"/>
                <a:ea typeface="Calibri"/>
                <a:cs typeface="Calibri"/>
                <a:sym typeface="Calibri"/>
              </a:endParaRPr>
            </a:p>
          </p:txBody>
        </p:sp>
        <p:sp>
          <p:nvSpPr>
            <p:cNvPr id="185" name="Google Shape;185;p6"/>
            <p:cNvSpPr/>
            <p:nvPr/>
          </p:nvSpPr>
          <p:spPr>
            <a:xfrm>
              <a:off x="0" y="3931632"/>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475646" y="4285418"/>
              <a:ext cx="864811" cy="86481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1816103" y="3931632"/>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txBox="1"/>
            <p:nvPr/>
          </p:nvSpPr>
          <p:spPr>
            <a:xfrm>
              <a:off x="1816103" y="3931632"/>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100000"/>
                </a:lnSpc>
                <a:spcBef>
                  <a:spcPts val="0"/>
                </a:spcBef>
                <a:spcAft>
                  <a:spcPts val="0"/>
                </a:spcAft>
                <a:buClr>
                  <a:schemeClr val="dk1"/>
                </a:buClr>
                <a:buSzPts val="2000"/>
                <a:buFont typeface="Arial"/>
                <a:buNone/>
              </a:pPr>
              <a:r>
                <a:rPr b="1" lang="en-US" sz="2000">
                  <a:solidFill>
                    <a:schemeClr val="dk1"/>
                  </a:solidFill>
                  <a:latin typeface="Arial"/>
                  <a:ea typeface="Arial"/>
                  <a:cs typeface="Arial"/>
                  <a:sym typeface="Arial"/>
                </a:rPr>
                <a:t>non essere stati a contatto con persone positive, per quanto di propria conoscenza, negli ultimi 14 giorni</a:t>
              </a:r>
              <a:endParaRPr sz="20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7"/>
          <p:cNvSpPr/>
          <p:nvPr/>
        </p:nvSpPr>
        <p:spPr>
          <a:xfrm>
            <a:off x="0" y="0"/>
            <a:ext cx="1219200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7"/>
          <p:cNvSpPr/>
          <p:nvPr/>
        </p:nvSpPr>
        <p:spPr>
          <a:xfrm>
            <a:off x="-1" y="0"/>
            <a:ext cx="4818889" cy="6858000"/>
          </a:xfrm>
          <a:custGeom>
            <a:rect b="b" l="l" r="r" t="t"/>
            <a:pathLst>
              <a:path extrusionOk="0" h="6858000" w="4818889">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solidFill>
            <a:schemeClr val="lt1"/>
          </a:solidFill>
          <a:ln cap="flat" cmpd="sng" w="9525">
            <a:solidFill>
              <a:srgbClr val="E6E6E6"/>
            </a:solidFill>
            <a:prstDash val="solid"/>
            <a:miter lim="800000"/>
            <a:headEnd len="sm" w="sm" type="none"/>
            <a:tailEnd len="sm" w="sm" type="none"/>
          </a:ln>
          <a:effectLst>
            <a:outerShdw blurRad="508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5" name="Google Shape;195;p7"/>
          <p:cNvSpPr/>
          <p:nvPr/>
        </p:nvSpPr>
        <p:spPr>
          <a:xfrm>
            <a:off x="1" y="0"/>
            <a:ext cx="4811477" cy="6858000"/>
          </a:xfrm>
          <a:custGeom>
            <a:rect b="b" l="l" r="r" t="t"/>
            <a:pathLst>
              <a:path extrusionOk="0" h="6858000" w="4811477">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6" name="Google Shape;196;p7"/>
          <p:cNvSpPr txBox="1"/>
          <p:nvPr>
            <p:ph type="title"/>
          </p:nvPr>
        </p:nvSpPr>
        <p:spPr>
          <a:xfrm>
            <a:off x="621792" y="1161288"/>
            <a:ext cx="3602736" cy="45262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solidFill>
                  <a:schemeClr val="dk1"/>
                </a:solidFill>
                <a:latin typeface="Calibri"/>
                <a:ea typeface="Calibri"/>
                <a:cs typeface="Calibri"/>
                <a:sym typeface="Calibri"/>
              </a:rPr>
              <a:t>Modalità generali di ingresso nei locali della scuola</a:t>
            </a:r>
            <a:br>
              <a:rPr b="1" lang="en-US" sz="4000">
                <a:solidFill>
                  <a:schemeClr val="dk1"/>
                </a:solidFill>
                <a:latin typeface="Calibri"/>
                <a:ea typeface="Calibri"/>
                <a:cs typeface="Calibri"/>
                <a:sym typeface="Calibri"/>
              </a:rPr>
            </a:br>
            <a:br>
              <a:rPr b="1" lang="en-US" sz="4000">
                <a:solidFill>
                  <a:schemeClr val="dk1"/>
                </a:solidFill>
                <a:latin typeface="Calibri"/>
                <a:ea typeface="Calibri"/>
                <a:cs typeface="Calibri"/>
                <a:sym typeface="Calibri"/>
              </a:rPr>
            </a:br>
            <a:r>
              <a:rPr b="1" lang="en-US" sz="4000">
                <a:solidFill>
                  <a:schemeClr val="dk1"/>
                </a:solidFill>
                <a:latin typeface="Calibri"/>
                <a:ea typeface="Calibri"/>
                <a:cs typeface="Calibri"/>
                <a:sym typeface="Calibri"/>
              </a:rPr>
              <a:t>VISITATORI E FORNITORI</a:t>
            </a:r>
            <a:endParaRPr/>
          </a:p>
        </p:txBody>
      </p:sp>
      <p:sp>
        <p:nvSpPr>
          <p:cNvPr id="197" name="Google Shape;197;p7"/>
          <p:cNvSpPr/>
          <p:nvPr/>
        </p:nvSpPr>
        <p:spPr>
          <a:xfrm>
            <a:off x="0" y="3102049"/>
            <a:ext cx="128016" cy="65390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 name="Google Shape;198;p7"/>
          <p:cNvSpPr/>
          <p:nvPr/>
        </p:nvSpPr>
        <p:spPr>
          <a:xfrm>
            <a:off x="5434149" y="932688"/>
            <a:ext cx="5916603" cy="4992624"/>
          </a:xfrm>
          <a:prstGeom prst="rect">
            <a:avLst/>
          </a:prstGeom>
          <a:noFill/>
          <a:ln>
            <a:noFill/>
          </a:ln>
        </p:spPr>
        <p:txBody>
          <a:bodyPr anchorCtr="0" anchor="ctr" bIns="45700" lIns="91425" spcFirstLastPara="1" rIns="91425" wrap="square" tIns="45700">
            <a:normAutofit/>
          </a:bodyPr>
          <a:lstStyle/>
          <a:p>
            <a:pPr indent="0" lvl="0" marL="0" marR="0" rtl="0" algn="just">
              <a:spcBef>
                <a:spcPts val="0"/>
              </a:spcBef>
              <a:spcAft>
                <a:spcPts val="0"/>
              </a:spcAft>
              <a:buNone/>
            </a:pPr>
            <a:r>
              <a:rPr lang="en-US" sz="1800">
                <a:solidFill>
                  <a:schemeClr val="dk1"/>
                </a:solidFill>
                <a:latin typeface="Arial"/>
                <a:ea typeface="Arial"/>
                <a:cs typeface="Arial"/>
                <a:sym typeface="Arial"/>
              </a:rPr>
              <a:t>Al fine di evitare tutti gli accessi non strettamente necessari, l’accesso dei visitatori è consentito solo nei </a:t>
            </a:r>
            <a:r>
              <a:rPr b="1" lang="en-US" sz="1800">
                <a:solidFill>
                  <a:schemeClr val="dk1"/>
                </a:solidFill>
                <a:latin typeface="Arial"/>
                <a:ea typeface="Arial"/>
                <a:cs typeface="Arial"/>
                <a:sym typeface="Arial"/>
              </a:rPr>
              <a:t>casi di effettiva necessità, </a:t>
            </a:r>
            <a:r>
              <a:rPr lang="en-US" sz="1800">
                <a:solidFill>
                  <a:schemeClr val="dk1"/>
                </a:solidFill>
                <a:latin typeface="Arial"/>
                <a:ea typeface="Arial"/>
                <a:cs typeface="Arial"/>
                <a:sym typeface="Arial"/>
              </a:rPr>
              <a:t>rivolgendosi </a:t>
            </a:r>
            <a:r>
              <a:rPr b="1" lang="en-US" sz="1800">
                <a:solidFill>
                  <a:schemeClr val="dk1"/>
                </a:solidFill>
                <a:latin typeface="Arial"/>
                <a:ea typeface="Arial"/>
                <a:cs typeface="Arial"/>
                <a:sym typeface="Arial"/>
              </a:rPr>
              <a:t> preventivamente </a:t>
            </a:r>
            <a:r>
              <a:rPr lang="en-US" sz="1800">
                <a:solidFill>
                  <a:schemeClr val="dk1"/>
                </a:solidFill>
                <a:latin typeface="Arial"/>
                <a:ea typeface="Arial"/>
                <a:cs typeface="Arial"/>
                <a:sym typeface="Arial"/>
              </a:rPr>
              <a:t>agli uffici di segreteria </a:t>
            </a:r>
            <a:endParaRPr/>
          </a:p>
          <a:p>
            <a:pPr indent="0" lvl="0" marL="0" marR="0" rtl="0" algn="l">
              <a:spcBef>
                <a:spcPts val="600"/>
              </a:spcBef>
              <a:spcAft>
                <a:spcPts val="0"/>
              </a:spcAft>
              <a:buNone/>
            </a:pPr>
            <a:r>
              <a:t/>
            </a:r>
            <a:endParaRPr sz="1800">
              <a:solidFill>
                <a:schemeClr val="dk1"/>
              </a:solidFill>
              <a:latin typeface="Arial"/>
              <a:ea typeface="Arial"/>
              <a:cs typeface="Arial"/>
              <a:sym typeface="Arial"/>
            </a:endParaRPr>
          </a:p>
          <a:p>
            <a:pPr indent="-285750" lvl="0" marL="285750" marR="0" rtl="0" algn="just">
              <a:spcBef>
                <a:spcPts val="60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via mail </a:t>
            </a:r>
            <a:r>
              <a:rPr lang="en-US" sz="1800" u="sng">
                <a:solidFill>
                  <a:schemeClr val="dk1"/>
                </a:solidFill>
                <a:latin typeface="Arial"/>
                <a:ea typeface="Arial"/>
                <a:cs typeface="Arial"/>
                <a:sym typeface="Arial"/>
                <a:hlinkClick r:id="rId3">
                  <a:extLst>
                    <a:ext uri="{A12FA001-AC4F-418D-AE19-62706E023703}">
                      <ahyp:hlinkClr val="tx"/>
                    </a:ext>
                  </a:extLst>
                </a:hlinkClick>
              </a:rPr>
              <a:t>morc08000g@istruzione.it</a:t>
            </a:r>
            <a:r>
              <a:rPr lang="en-US" sz="1800">
                <a:solidFill>
                  <a:schemeClr val="dk1"/>
                </a:solidFill>
                <a:latin typeface="Arial"/>
                <a:ea typeface="Arial"/>
                <a:cs typeface="Arial"/>
                <a:sym typeface="Arial"/>
              </a:rPr>
              <a:t> </a:t>
            </a:r>
            <a:endParaRPr/>
          </a:p>
          <a:p>
            <a:pPr indent="-285750" lvl="0" marL="285750" marR="0" rtl="0" algn="just">
              <a:spcBef>
                <a:spcPts val="60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contatto telefonico</a:t>
            </a:r>
            <a:r>
              <a:rPr b="1" lang="en-US" sz="1800">
                <a:solidFill>
                  <a:schemeClr val="dk1"/>
                </a:solidFill>
                <a:latin typeface="Arial"/>
                <a:ea typeface="Arial"/>
                <a:cs typeface="Arial"/>
                <a:sym typeface="Arial"/>
              </a:rPr>
              <a:t> 059 353242</a:t>
            </a:r>
            <a:endParaRPr/>
          </a:p>
          <a:p>
            <a:pPr indent="-171450" lvl="0" marL="285750" marR="0" rtl="0" algn="just">
              <a:spcBef>
                <a:spcPts val="600"/>
              </a:spcBef>
              <a:spcAft>
                <a:spcPts val="0"/>
              </a:spcAft>
              <a:buClr>
                <a:schemeClr val="dk1"/>
              </a:buClr>
              <a:buSzPts val="1800"/>
              <a:buFont typeface="Noto Sans Symbols"/>
              <a:buNone/>
            </a:pPr>
            <a:r>
              <a:t/>
            </a:r>
            <a:endParaRPr b="1" sz="1800">
              <a:solidFill>
                <a:schemeClr val="dk1"/>
              </a:solidFill>
              <a:latin typeface="Arial"/>
              <a:ea typeface="Arial"/>
              <a:cs typeface="Arial"/>
              <a:sym typeface="Arial"/>
            </a:endParaRPr>
          </a:p>
          <a:p>
            <a:pPr indent="0" lvl="0" marL="0" marR="0" rtl="0" algn="just">
              <a:spcBef>
                <a:spcPts val="600"/>
              </a:spcBef>
              <a:spcAft>
                <a:spcPts val="0"/>
              </a:spcAft>
              <a:buNone/>
            </a:pPr>
            <a:r>
              <a:rPr lang="en-US" sz="1800">
                <a:solidFill>
                  <a:schemeClr val="dk1"/>
                </a:solidFill>
                <a:latin typeface="Arial"/>
                <a:ea typeface="Arial"/>
                <a:cs typeface="Arial"/>
                <a:sym typeface="Arial"/>
              </a:rPr>
              <a:t>L’ingresso è subordinato alla </a:t>
            </a:r>
            <a:r>
              <a:rPr b="1" lang="en-US" sz="1800">
                <a:solidFill>
                  <a:schemeClr val="dk1"/>
                </a:solidFill>
                <a:latin typeface="Arial"/>
                <a:ea typeface="Arial"/>
                <a:cs typeface="Arial"/>
                <a:sym typeface="Arial"/>
              </a:rPr>
              <a:t>registrazione dei dati </a:t>
            </a:r>
            <a:r>
              <a:rPr lang="en-US" sz="1800">
                <a:solidFill>
                  <a:schemeClr val="dk1"/>
                </a:solidFill>
                <a:latin typeface="Arial"/>
                <a:ea typeface="Arial"/>
                <a:cs typeface="Arial"/>
                <a:sym typeface="Arial"/>
              </a:rPr>
              <a:t>(in un apposito </a:t>
            </a:r>
            <a:r>
              <a:rPr b="1" lang="en-US" sz="1800">
                <a:solidFill>
                  <a:schemeClr val="dk1"/>
                </a:solidFill>
                <a:latin typeface="Arial"/>
                <a:ea typeface="Arial"/>
                <a:cs typeface="Arial"/>
                <a:sym typeface="Arial"/>
              </a:rPr>
              <a:t>registro</a:t>
            </a:r>
            <a:r>
              <a:rPr lang="en-US" sz="1800">
                <a:solidFill>
                  <a:schemeClr val="dk1"/>
                </a:solidFill>
                <a:latin typeface="Arial"/>
                <a:ea typeface="Arial"/>
                <a:cs typeface="Arial"/>
                <a:sym typeface="Arial"/>
              </a:rPr>
              <a:t> collocato all’ingresso dell’Istituto) e alla sottoscrizione di una </a:t>
            </a:r>
            <a:r>
              <a:rPr b="1" lang="en-US" sz="1800">
                <a:solidFill>
                  <a:schemeClr val="dk1"/>
                </a:solidFill>
                <a:latin typeface="Arial"/>
                <a:ea typeface="Arial"/>
                <a:cs typeface="Arial"/>
                <a:sym typeface="Arial"/>
              </a:rPr>
              <a:t>autodichiarazione</a:t>
            </a:r>
            <a:endParaRPr b="1" sz="1800">
              <a:solidFill>
                <a:schemeClr val="dk1"/>
              </a:solidFill>
              <a:latin typeface="Arial"/>
              <a:ea typeface="Arial"/>
              <a:cs typeface="Arial"/>
              <a:sym typeface="Arial"/>
            </a:endParaRPr>
          </a:p>
          <a:p>
            <a:pPr indent="-171450" lvl="0" marL="285750" marR="0" rtl="0" algn="just">
              <a:spcBef>
                <a:spcPts val="600"/>
              </a:spcBef>
              <a:spcAft>
                <a:spcPts val="0"/>
              </a:spcAft>
              <a:buClr>
                <a:schemeClr val="dk1"/>
              </a:buClr>
              <a:buSzPts val="1800"/>
              <a:buFont typeface="Noto Sans Symbols"/>
              <a:buNone/>
            </a:pPr>
            <a:r>
              <a:t/>
            </a:r>
            <a:endParaRPr b="1"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9"/>
          <p:cNvSpPr txBox="1"/>
          <p:nvPr>
            <p:ph type="title"/>
          </p:nvPr>
        </p:nvSpPr>
        <p:spPr>
          <a:xfrm>
            <a:off x="890338" y="640080"/>
            <a:ext cx="3734014" cy="356616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3800"/>
              <a:buFont typeface="Calibri"/>
              <a:buNone/>
            </a:pPr>
            <a:r>
              <a:rPr b="1" lang="en-US" sz="3800"/>
              <a:t>Modalità generali di ingresso nei locali della scuola</a:t>
            </a:r>
            <a:br>
              <a:rPr b="1" lang="en-US" sz="3800"/>
            </a:br>
            <a:br>
              <a:rPr b="1" lang="en-US" sz="3800"/>
            </a:br>
            <a:r>
              <a:rPr b="1" lang="en-US" sz="3800"/>
              <a:t>PERSONALE SCOLASTICO</a:t>
            </a:r>
            <a:endParaRPr/>
          </a:p>
        </p:txBody>
      </p:sp>
      <p:sp>
        <p:nvSpPr>
          <p:cNvPr id="205" name="Google Shape;205;p9"/>
          <p:cNvSpPr/>
          <p:nvPr/>
        </p:nvSpPr>
        <p:spPr>
          <a:xfrm>
            <a:off x="890338" y="440926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6" name="Google Shape;206;p9"/>
          <p:cNvGrpSpPr/>
          <p:nvPr/>
        </p:nvGrpSpPr>
        <p:grpSpPr>
          <a:xfrm>
            <a:off x="4624352" y="1386882"/>
            <a:ext cx="7348994" cy="3040683"/>
            <a:chOff x="0" y="725960"/>
            <a:chExt cx="7348994" cy="3040683"/>
          </a:xfrm>
        </p:grpSpPr>
        <p:sp>
          <p:nvSpPr>
            <p:cNvPr id="207" name="Google Shape;207;p9"/>
            <p:cNvSpPr/>
            <p:nvPr/>
          </p:nvSpPr>
          <p:spPr>
            <a:xfrm>
              <a:off x="0" y="1332074"/>
              <a:ext cx="7348994" cy="1707050"/>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a:off x="516382" y="1662508"/>
              <a:ext cx="938877" cy="93887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
            <p:cNvSpPr/>
            <p:nvPr/>
          </p:nvSpPr>
          <p:spPr>
            <a:xfrm>
              <a:off x="1947184" y="725960"/>
              <a:ext cx="4641208" cy="30406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
            <p:cNvSpPr txBox="1"/>
            <p:nvPr/>
          </p:nvSpPr>
          <p:spPr>
            <a:xfrm>
              <a:off x="1947184" y="725960"/>
              <a:ext cx="4641208" cy="3040683"/>
            </a:xfrm>
            <a:prstGeom prst="rect">
              <a:avLst/>
            </a:prstGeom>
            <a:noFill/>
            <a:ln>
              <a:noFill/>
            </a:ln>
          </p:spPr>
          <p:txBody>
            <a:bodyPr anchorCtr="0" anchor="ctr" bIns="321800" lIns="321800" spcFirstLastPara="1" rIns="321800" wrap="square" tIns="321800">
              <a:noAutofit/>
            </a:bodyPr>
            <a:lstStyle/>
            <a:p>
              <a:pPr indent="0" lvl="0" marL="0" marR="0" rtl="0" algn="just">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Il personale scolastico, a partire </a:t>
              </a:r>
              <a:r>
                <a:rPr b="1" lang="en-US" sz="1800">
                  <a:solidFill>
                    <a:schemeClr val="dk1"/>
                  </a:solidFill>
                  <a:latin typeface="Arial"/>
                  <a:ea typeface="Arial"/>
                  <a:cs typeface="Arial"/>
                  <a:sym typeface="Arial"/>
                </a:rPr>
                <a:t>dal 1° settembre e fino al 31 dicembre 2021</a:t>
              </a:r>
              <a:r>
                <a:rPr lang="en-US" sz="1800">
                  <a:solidFill>
                    <a:schemeClr val="dk1"/>
                  </a:solidFill>
                  <a:latin typeface="Arial"/>
                  <a:ea typeface="Arial"/>
                  <a:cs typeface="Arial"/>
                  <a:sym typeface="Arial"/>
                </a:rPr>
                <a:t>, salvo proroghe dello stato di emergenza sanitaria, è tenuto ad essere in possesso ed in caso ad </a:t>
              </a:r>
              <a:r>
                <a:rPr b="1" lang="en-US" sz="1800">
                  <a:solidFill>
                    <a:schemeClr val="dk1"/>
                  </a:solidFill>
                  <a:latin typeface="Arial"/>
                  <a:ea typeface="Arial"/>
                  <a:cs typeface="Arial"/>
                  <a:sym typeface="Arial"/>
                </a:rPr>
                <a:t>esibire la certificazione verde Covid-19 (c.d. green pass) </a:t>
              </a:r>
              <a:r>
                <a:rPr lang="en-US" sz="1800">
                  <a:solidFill>
                    <a:schemeClr val="dk1"/>
                  </a:solidFill>
                  <a:latin typeface="Arial"/>
                  <a:ea typeface="Arial"/>
                  <a:cs typeface="Arial"/>
                  <a:sym typeface="Arial"/>
                </a:rPr>
                <a:t>per poter svolgere servizio. Sono esentati solo i soggetti esenti dalla campagna vaccinale, sulla base di  idonea certificazione medica</a:t>
              </a:r>
              <a:endParaRPr sz="1800">
                <a:solidFill>
                  <a:schemeClr val="dk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2020-09-09T23:48:54Z</dcterms:created>
  <dc:creator>raff.diiorio@gmail.com</dc:creator>
</cp:coreProperties>
</file>